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4"/>
    <p:sldMasterId id="2147483962" r:id="rId5"/>
  </p:sldMasterIdLst>
  <p:notesMasterIdLst>
    <p:notesMasterId r:id="rId30"/>
  </p:notesMasterIdLst>
  <p:handoutMasterIdLst>
    <p:handoutMasterId r:id="rId31"/>
  </p:handoutMasterIdLst>
  <p:sldIdLst>
    <p:sldId id="310" r:id="rId6"/>
    <p:sldId id="309" r:id="rId7"/>
    <p:sldId id="9803" r:id="rId8"/>
    <p:sldId id="10010" r:id="rId9"/>
    <p:sldId id="2134806015" r:id="rId10"/>
    <p:sldId id="9804" r:id="rId11"/>
    <p:sldId id="9807" r:id="rId12"/>
    <p:sldId id="9806" r:id="rId13"/>
    <p:sldId id="453" r:id="rId14"/>
    <p:sldId id="457" r:id="rId15"/>
    <p:sldId id="454" r:id="rId16"/>
    <p:sldId id="452" r:id="rId17"/>
    <p:sldId id="458" r:id="rId18"/>
    <p:sldId id="438" r:id="rId19"/>
    <p:sldId id="440" r:id="rId20"/>
    <p:sldId id="459" r:id="rId21"/>
    <p:sldId id="318" r:id="rId22"/>
    <p:sldId id="319" r:id="rId23"/>
    <p:sldId id="322" r:id="rId24"/>
    <p:sldId id="460" r:id="rId25"/>
    <p:sldId id="2134806016" r:id="rId26"/>
    <p:sldId id="2134806019" r:id="rId27"/>
    <p:sldId id="2134806017" r:id="rId28"/>
    <p:sldId id="2134806018" r:id="rId29"/>
  </p:sldIdLst>
  <p:sldSz cx="9144000" cy="5143500" type="screen16x9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nt" initials="F" lastIdx="1" clrIdx="0">
    <p:extLst>
      <p:ext uri="{19B8F6BF-5375-455C-9EA6-DF929625EA0E}">
        <p15:presenceInfo xmlns:p15="http://schemas.microsoft.com/office/powerpoint/2012/main" userId="Flor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5C4"/>
    <a:srgbClr val="518FEA"/>
    <a:srgbClr val="9FB5E1"/>
    <a:srgbClr val="EB4641"/>
    <a:srgbClr val="13B1A5"/>
    <a:srgbClr val="4E4F54"/>
    <a:srgbClr val="FF0000"/>
    <a:srgbClr val="F2F2F2"/>
    <a:srgbClr val="4472C4"/>
    <a:srgbClr val="9C5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1652A1-80BE-4270-9F78-496182BA3731}" v="53" dt="2024-01-23T17:55:08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4" d="100"/>
          <a:sy n="204" d="100"/>
        </p:scale>
        <p:origin x="178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42E1C0-6D6F-442A-948C-B839995866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B864B-23FC-485A-9DB0-45D3481161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8F949-EB90-45B7-A305-7B9F7DF2EF05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C4D37-B4C9-4A78-84AE-C289A12E7C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E8F4A-4841-4E2B-974D-4D8F266E0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DA593-3B10-4BFB-A432-E54F1340B1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243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2E010-456B-9D46-B866-618C90D714D1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06363" y="739775"/>
            <a:ext cx="65849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68A3C-C721-2541-B533-A9FB557E3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5716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19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0" i="1"/>
              <a:t>There </a:t>
            </a:r>
            <a:r>
              <a:rPr lang="fr-FR" b="0" i="1" err="1"/>
              <a:t>is</a:t>
            </a:r>
            <a:r>
              <a:rPr lang="fr-FR" b="0" i="1"/>
              <a:t> no </a:t>
            </a:r>
            <a:r>
              <a:rPr lang="fr-FR" b="0" i="1" err="1"/>
              <a:t>order</a:t>
            </a:r>
            <a:r>
              <a:rPr lang="fr-FR" b="0" i="1"/>
              <a:t> in </a:t>
            </a:r>
            <a:r>
              <a:rPr lang="fr-FR" b="0" i="1" err="1"/>
              <a:t>below</a:t>
            </a:r>
            <a:r>
              <a:rPr lang="fr-FR" b="0" i="1"/>
              <a:t> </a:t>
            </a:r>
            <a:r>
              <a:rPr lang="fr-FR" b="0" i="1" err="1"/>
              <a:t>list</a:t>
            </a:r>
            <a:r>
              <a:rPr lang="fr-FR" b="0" i="1"/>
              <a:t> </a:t>
            </a:r>
            <a:r>
              <a:rPr lang="fr-FR" b="0" i="1" err="1"/>
              <a:t>except</a:t>
            </a:r>
            <a:r>
              <a:rPr lang="fr-FR" b="0" i="1"/>
              <a:t> 1st </a:t>
            </a:r>
            <a:r>
              <a:rPr lang="fr-FR" b="0" i="1" err="1"/>
              <a:t>bullet</a:t>
            </a:r>
            <a:r>
              <a:rPr lang="fr-FR" b="0" i="1"/>
              <a:t> point (SHP </a:t>
            </a:r>
            <a:r>
              <a:rPr lang="fr-FR" b="0" i="1" err="1"/>
              <a:t>creation</a:t>
            </a:r>
            <a:r>
              <a:rPr lang="fr-FR" b="0" i="1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26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Sur </a:t>
            </a:r>
            <a:r>
              <a:rPr lang="en-US" err="1"/>
              <a:t>quel</a:t>
            </a:r>
            <a:r>
              <a:rPr lang="en-US"/>
              <a:t> </a:t>
            </a:r>
            <a:r>
              <a:rPr lang="en-US" err="1"/>
              <a:t>système</a:t>
            </a:r>
            <a:r>
              <a:rPr lang="en-US"/>
              <a:t> </a:t>
            </a:r>
            <a:r>
              <a:rPr lang="en-US" err="1"/>
              <a:t>comptable</a:t>
            </a:r>
            <a:r>
              <a:rPr lang="en-US"/>
              <a:t> se repose CW1 ? </a:t>
            </a:r>
          </a:p>
          <a:p>
            <a:r>
              <a:rPr lang="en-US"/>
              <a:t>DE question : is it only new information send to </a:t>
            </a:r>
            <a:r>
              <a:rPr lang="en-US" err="1"/>
              <a:t>infocenter</a:t>
            </a:r>
            <a:r>
              <a:rPr lang="en-US"/>
              <a:t> or the whole </a:t>
            </a:r>
            <a:r>
              <a:rPr lang="en-US" err="1"/>
              <a:t>jobfile</a:t>
            </a:r>
            <a:r>
              <a:rPr lang="en-US"/>
              <a:t> data is erased/ replaced ?</a:t>
            </a:r>
          </a:p>
          <a:p>
            <a:r>
              <a:rPr lang="en-US"/>
              <a:t>Ops data identifies 1 modification on a SHP then resend all SHP information to </a:t>
            </a:r>
            <a:r>
              <a:rPr lang="en-US" err="1"/>
              <a:t>Infocenter</a:t>
            </a:r>
            <a:r>
              <a:rPr lang="en-US"/>
              <a:t>.</a:t>
            </a:r>
          </a:p>
          <a:p>
            <a:r>
              <a:rPr lang="en-US"/>
              <a:t>Cas d’un </a:t>
            </a:r>
            <a:r>
              <a:rPr lang="en-US" err="1"/>
              <a:t>changement</a:t>
            </a:r>
            <a:r>
              <a:rPr lang="en-US"/>
              <a:t> de POL. </a:t>
            </a:r>
            <a:r>
              <a:rPr lang="en-US" err="1"/>
              <a:t>Côté</a:t>
            </a:r>
            <a:r>
              <a:rPr lang="en-US"/>
              <a:t> LINK =&gt; XUS re-</a:t>
            </a:r>
            <a:r>
              <a:rPr lang="en-US" err="1"/>
              <a:t>généré</a:t>
            </a:r>
            <a:r>
              <a:rPr lang="en-US"/>
              <a:t> pour renvoi. </a:t>
            </a:r>
            <a:r>
              <a:rPr lang="en-US" err="1"/>
              <a:t>Côté</a:t>
            </a:r>
            <a:r>
              <a:rPr lang="en-US"/>
              <a:t> BI : mise à jour 48h (Ops Data)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61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en-US" noProof="0"/>
              <a:t>See it as an internal EDI between ops tool and LINK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377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en-US" noProof="0"/>
              <a:t>Moira Transco example : PCK is known as package by CW1 but LINK only knows CTN value</a:t>
            </a:r>
          </a:p>
          <a:p>
            <a:pPr marL="0" lvl="0" indent="0">
              <a:buFont typeface="+mj-lt"/>
              <a:buNone/>
            </a:pPr>
            <a:r>
              <a:rPr lang="en-US" noProof="0"/>
              <a:t>XUE : </a:t>
            </a:r>
            <a:r>
              <a:rPr lang="en-US" noProof="0" err="1"/>
              <a:t>Evts</a:t>
            </a:r>
            <a:r>
              <a:rPr lang="en-US" noProof="0"/>
              <a:t> auto + XUS Light (manuals </a:t>
            </a:r>
            <a:r>
              <a:rPr lang="en-US" noProof="0" err="1"/>
              <a:t>evts</a:t>
            </a:r>
            <a:r>
              <a:rPr lang="en-US" noProof="0"/>
              <a:t>)</a:t>
            </a:r>
          </a:p>
          <a:p>
            <a:pPr marL="0" lvl="0" indent="0">
              <a:buFont typeface="+mj-lt"/>
              <a:buNone/>
            </a:pPr>
            <a:r>
              <a:rPr lang="en-US" noProof="0"/>
              <a:t>XUT : “Transaction” for LINK FAC (customer invoices via EDI)</a:t>
            </a:r>
          </a:p>
          <a:p>
            <a:pPr marL="0" lvl="0" indent="0">
              <a:buFont typeface="+mj-lt"/>
              <a:buNone/>
            </a:pPr>
            <a:endParaRPr lang="en-US" noProof="0"/>
          </a:p>
          <a:p>
            <a:pPr marL="0" lvl="0" indent="0">
              <a:buFont typeface="+mj-lt"/>
              <a:buNone/>
            </a:pPr>
            <a:r>
              <a:rPr lang="en-US" noProof="0"/>
              <a:t>SHIPMENT CCN based on Branch &amp; Dept + counter for </a:t>
            </a:r>
            <a:r>
              <a:rPr lang="en-US" noProof="0" err="1"/>
              <a:t>Numdoss</a:t>
            </a:r>
            <a:endParaRPr lang="en-US" noProof="0"/>
          </a:p>
          <a:p>
            <a:pPr marL="0" lvl="0" indent="0">
              <a:buFont typeface="+mj-lt"/>
              <a:buNone/>
            </a:pPr>
            <a:r>
              <a:rPr lang="en-US" noProof="0"/>
              <a:t>CONSOL CCN based sending &amp; receiving agent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/>
              <a:t>sending agent gives branch of departure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/>
              <a:t>receiving agent gives TMS &amp; branch of destination</a:t>
            </a:r>
          </a:p>
          <a:p>
            <a:endParaRPr lang="en-US"/>
          </a:p>
          <a:p>
            <a:r>
              <a:rPr lang="en-US"/>
              <a:t>LINK =&gt; INFOCENTER : 3</a:t>
            </a:r>
            <a:r>
              <a:rPr lang="en-US" baseline="30000"/>
              <a:t>rd</a:t>
            </a:r>
            <a:r>
              <a:rPr lang="en-US"/>
              <a:t> parties from LINK database (incl 999999 </a:t>
            </a:r>
            <a:r>
              <a:rPr lang="en-US" err="1"/>
              <a:t>transac</a:t>
            </a:r>
            <a:r>
              <a:rPr lang="en-US"/>
              <a:t>) C_FACT_INTERVENANTS</a:t>
            </a:r>
          </a:p>
          <a:p>
            <a:r>
              <a:rPr lang="en-US"/>
              <a:t>INFOCENTER =&gt; LIN. : 3</a:t>
            </a:r>
            <a:r>
              <a:rPr lang="en-US" baseline="30000"/>
              <a:t>rd</a:t>
            </a:r>
            <a:r>
              <a:rPr lang="en-US"/>
              <a:t> parties from </a:t>
            </a:r>
            <a:r>
              <a:rPr lang="en-US" err="1"/>
              <a:t>Infocenter</a:t>
            </a:r>
            <a:r>
              <a:rPr lang="en-US"/>
              <a:t> sent to LINK when matching (ex: role EXP = Shipper)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592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17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234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74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5D9B1-ACCA-4F35-BB93-042AC675435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180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CBS full time </a:t>
            </a:r>
          </a:p>
          <a:p>
            <a:pPr marL="171450" indent="-171450">
              <a:buFontTx/>
              <a:buChar char="-"/>
            </a:pPr>
            <a:r>
              <a:rPr lang="fr-FR"/>
              <a:t>Central : 4 </a:t>
            </a:r>
            <a:r>
              <a:rPr lang="fr-FR" err="1"/>
              <a:t>Regional</a:t>
            </a:r>
            <a:r>
              <a:rPr lang="fr-FR"/>
              <a:t> CBS</a:t>
            </a:r>
          </a:p>
          <a:p>
            <a:pPr marL="171450" indent="-171450">
              <a:buFontTx/>
              <a:buChar char="-"/>
            </a:pPr>
            <a:r>
              <a:rPr lang="fr-FR" err="1"/>
              <a:t>Verticals</a:t>
            </a:r>
            <a:r>
              <a:rPr lang="fr-FR"/>
              <a:t> : 3 Experts</a:t>
            </a:r>
          </a:p>
          <a:p>
            <a:pPr marL="171450" indent="-171450">
              <a:buFontTx/>
              <a:buChar char="-"/>
            </a:pPr>
            <a:r>
              <a:rPr lang="fr-FR"/>
              <a:t>France : 26</a:t>
            </a:r>
          </a:p>
          <a:p>
            <a:pPr marL="171450" indent="-171450">
              <a:buFontTx/>
              <a:buChar char="-"/>
            </a:pPr>
            <a:r>
              <a:rPr lang="fr-FR"/>
              <a:t>Europe : 19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0" indent="0">
              <a:buFontTx/>
              <a:buNone/>
            </a:pPr>
            <a:r>
              <a:rPr lang="fr-FR" err="1"/>
              <a:t>Intern</a:t>
            </a:r>
            <a:r>
              <a:rPr lang="fr-FR"/>
              <a:t> : 5 in France + 1 at </a:t>
            </a:r>
            <a:r>
              <a:rPr lang="fr-FR" err="1"/>
              <a:t>regional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marL="0" indent="0">
              <a:buFontTx/>
              <a:buNone/>
            </a:pPr>
            <a:r>
              <a:rPr lang="fr-FR"/>
              <a:t>VIE : 1 in NL + 1 in BE</a:t>
            </a:r>
          </a:p>
          <a:p>
            <a:pPr marL="0" indent="0">
              <a:buFontTx/>
              <a:buNone/>
            </a:pPr>
            <a:endParaRPr lang="fr-FR"/>
          </a:p>
          <a:p>
            <a:pPr marL="0" indent="0">
              <a:buFontTx/>
              <a:buNone/>
            </a:pPr>
            <a:r>
              <a:rPr lang="fr-FR"/>
              <a:t>On </a:t>
            </a:r>
            <a:r>
              <a:rPr lang="fr-FR" err="1"/>
              <a:t>going</a:t>
            </a:r>
            <a:r>
              <a:rPr lang="fr-FR"/>
              <a:t> </a:t>
            </a:r>
            <a:r>
              <a:rPr lang="fr-FR" err="1"/>
              <a:t>recruitments</a:t>
            </a:r>
            <a:r>
              <a:rPr lang="fr-FR"/>
              <a:t> :</a:t>
            </a:r>
          </a:p>
          <a:p>
            <a:pPr marL="0" indent="0">
              <a:buFontTx/>
              <a:buNone/>
            </a:pPr>
            <a:r>
              <a:rPr lang="fr-FR" err="1"/>
              <a:t>Intern</a:t>
            </a:r>
            <a:r>
              <a:rPr lang="fr-FR"/>
              <a:t> : 3 in France (FT + Normandy + South West) + 1 at </a:t>
            </a:r>
            <a:r>
              <a:rPr lang="fr-FR" err="1"/>
              <a:t>Regional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+ 1 for Aero</a:t>
            </a:r>
          </a:p>
          <a:p>
            <a:pPr marL="0" indent="0">
              <a:buFontTx/>
              <a:buNone/>
            </a:pPr>
            <a:r>
              <a:rPr lang="fr-FR"/>
              <a:t>Full time : 1 in IT + 1 in South East +1 in Normandy</a:t>
            </a:r>
          </a:p>
          <a:p>
            <a:pPr marL="0" indent="0">
              <a:buFontTx/>
              <a:buNone/>
            </a:pPr>
            <a:r>
              <a:rPr lang="fr-FR"/>
              <a:t>POLARIS replacement</a:t>
            </a:r>
          </a:p>
          <a:p>
            <a:pPr marL="0" indent="0">
              <a:buFontTx/>
              <a:buNone/>
            </a:pPr>
            <a:endParaRPr lang="fr-FR"/>
          </a:p>
          <a:p>
            <a:pPr marL="0" indent="0">
              <a:buFontTx/>
              <a:buNone/>
            </a:pPr>
            <a:r>
              <a:rPr lang="fr-FR" err="1"/>
              <a:t>Specificities</a:t>
            </a:r>
            <a:r>
              <a:rPr lang="fr-FR"/>
              <a:t> :</a:t>
            </a:r>
          </a:p>
          <a:p>
            <a:pPr marL="0" indent="0">
              <a:buFontTx/>
              <a:buNone/>
            </a:pPr>
            <a:r>
              <a:rPr lang="fr-FR" err="1"/>
              <a:t>Sogetra</a:t>
            </a:r>
            <a:r>
              <a:rPr lang="fr-FR"/>
              <a:t> : </a:t>
            </a:r>
            <a:r>
              <a:rPr lang="fr-FR" err="1"/>
              <a:t>only</a:t>
            </a:r>
            <a:r>
              <a:rPr lang="fr-FR"/>
              <a:t> 49% part of Bolloré but </a:t>
            </a:r>
            <a:r>
              <a:rPr lang="fr-FR" err="1"/>
              <a:t>having</a:t>
            </a:r>
            <a:r>
              <a:rPr lang="fr-FR"/>
              <a:t> </a:t>
            </a:r>
            <a:r>
              <a:rPr lang="fr-FR" err="1"/>
              <a:t>same</a:t>
            </a:r>
            <a:r>
              <a:rPr lang="fr-FR"/>
              <a:t> </a:t>
            </a:r>
            <a:r>
              <a:rPr lang="fr-FR" err="1"/>
              <a:t>processes</a:t>
            </a:r>
            <a:r>
              <a:rPr lang="fr-FR"/>
              <a:t> and </a:t>
            </a:r>
            <a:r>
              <a:rPr lang="fr-FR" err="1"/>
              <a:t>tools</a:t>
            </a:r>
            <a:r>
              <a:rPr lang="fr-FR"/>
              <a:t> </a:t>
            </a:r>
            <a:r>
              <a:rPr lang="fr-FR">
                <a:sym typeface="Wingdings" panose="05000000000000000000" pitchFamily="2" charset="2"/>
              </a:rPr>
              <a:t></a:t>
            </a:r>
            <a:r>
              <a:rPr lang="fr-FR"/>
              <a:t> part of the team</a:t>
            </a:r>
          </a:p>
          <a:p>
            <a:pPr marL="0" indent="0">
              <a:buFontTx/>
              <a:buNone/>
            </a:pPr>
            <a:r>
              <a:rPr lang="fr-FR"/>
              <a:t>Germany : </a:t>
            </a:r>
            <a:r>
              <a:rPr lang="fr-FR" err="1"/>
              <a:t>supporting</a:t>
            </a:r>
            <a:r>
              <a:rPr lang="fr-FR"/>
              <a:t> EU Central Countries</a:t>
            </a:r>
          </a:p>
          <a:p>
            <a:pPr marL="0" indent="0">
              <a:buFontTx/>
              <a:buNone/>
            </a:pPr>
            <a:r>
              <a:rPr lang="fr-FR"/>
              <a:t>UK : </a:t>
            </a:r>
            <a:r>
              <a:rPr lang="fr-FR" err="1"/>
              <a:t>supporting</a:t>
            </a:r>
            <a:r>
              <a:rPr lang="fr-FR"/>
              <a:t> Nordic Countries</a:t>
            </a:r>
          </a:p>
          <a:p>
            <a:pPr marL="0" indent="0">
              <a:buFontTx/>
              <a:buNone/>
            </a:pPr>
            <a:r>
              <a:rPr lang="fr-FR" err="1"/>
              <a:t>Horoz</a:t>
            </a:r>
            <a:r>
              <a:rPr lang="fr-FR"/>
              <a:t> Bolloré : </a:t>
            </a:r>
            <a:r>
              <a:rPr lang="fr-FR" err="1"/>
              <a:t>had</a:t>
            </a:r>
            <a:r>
              <a:rPr lang="fr-FR"/>
              <a:t> a CBS but not </a:t>
            </a:r>
            <a:r>
              <a:rPr lang="fr-FR" err="1"/>
              <a:t>anymore</a:t>
            </a:r>
            <a:r>
              <a:rPr lang="fr-FR"/>
              <a:t> – </a:t>
            </a:r>
            <a:r>
              <a:rPr lang="fr-FR" err="1"/>
              <a:t>looking</a:t>
            </a:r>
            <a:r>
              <a:rPr lang="fr-FR"/>
              <a:t> for </a:t>
            </a:r>
            <a:r>
              <a:rPr lang="fr-FR" err="1"/>
              <a:t>recruiting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66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b="0" i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144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b="0" i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396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0" i="1"/>
              <a:t>There </a:t>
            </a:r>
            <a:r>
              <a:rPr lang="fr-FR" b="0" i="1" err="1"/>
              <a:t>is</a:t>
            </a:r>
            <a:r>
              <a:rPr lang="fr-FR" b="0" i="1"/>
              <a:t> no </a:t>
            </a:r>
            <a:r>
              <a:rPr lang="fr-FR" b="0" i="1" err="1"/>
              <a:t>order</a:t>
            </a:r>
            <a:r>
              <a:rPr lang="fr-FR" b="0" i="1"/>
              <a:t> in </a:t>
            </a:r>
            <a:r>
              <a:rPr lang="fr-FR" b="0" i="1" err="1"/>
              <a:t>below</a:t>
            </a:r>
            <a:r>
              <a:rPr lang="fr-FR" b="0" i="1"/>
              <a:t> </a:t>
            </a:r>
            <a:r>
              <a:rPr lang="fr-FR" b="0" i="1" err="1"/>
              <a:t>list</a:t>
            </a:r>
            <a:r>
              <a:rPr lang="fr-FR" b="0" i="1"/>
              <a:t> </a:t>
            </a:r>
            <a:r>
              <a:rPr lang="fr-FR" b="0" i="1" err="1"/>
              <a:t>except</a:t>
            </a:r>
            <a:r>
              <a:rPr lang="fr-FR" b="0" i="1"/>
              <a:t> 1st </a:t>
            </a:r>
            <a:r>
              <a:rPr lang="fr-FR" b="0" i="1" err="1"/>
              <a:t>bullet</a:t>
            </a:r>
            <a:r>
              <a:rPr lang="fr-FR" b="0" i="1"/>
              <a:t> point (SHP </a:t>
            </a:r>
            <a:r>
              <a:rPr lang="fr-FR" b="0" i="1" err="1"/>
              <a:t>creation</a:t>
            </a:r>
            <a:r>
              <a:rPr lang="fr-FR" b="0" i="1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750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0" i="1"/>
              <a:t>There </a:t>
            </a:r>
            <a:r>
              <a:rPr lang="fr-FR" b="0" i="1" err="1"/>
              <a:t>is</a:t>
            </a:r>
            <a:r>
              <a:rPr lang="fr-FR" b="0" i="1"/>
              <a:t> no </a:t>
            </a:r>
            <a:r>
              <a:rPr lang="fr-FR" b="0" i="1" err="1"/>
              <a:t>order</a:t>
            </a:r>
            <a:r>
              <a:rPr lang="fr-FR" b="0" i="1"/>
              <a:t> in </a:t>
            </a:r>
            <a:r>
              <a:rPr lang="fr-FR" b="0" i="1" err="1"/>
              <a:t>below</a:t>
            </a:r>
            <a:r>
              <a:rPr lang="fr-FR" b="0" i="1"/>
              <a:t> </a:t>
            </a:r>
            <a:r>
              <a:rPr lang="fr-FR" b="0" i="1" err="1"/>
              <a:t>list</a:t>
            </a:r>
            <a:r>
              <a:rPr lang="fr-FR" b="0" i="1"/>
              <a:t> </a:t>
            </a:r>
            <a:r>
              <a:rPr lang="fr-FR" b="0" i="1" err="1"/>
              <a:t>except</a:t>
            </a:r>
            <a:r>
              <a:rPr lang="fr-FR" b="0" i="1"/>
              <a:t> 1st </a:t>
            </a:r>
            <a:r>
              <a:rPr lang="fr-FR" b="0" i="1" err="1"/>
              <a:t>bullet</a:t>
            </a:r>
            <a:r>
              <a:rPr lang="fr-FR" b="0" i="1"/>
              <a:t> point (SHP </a:t>
            </a:r>
            <a:r>
              <a:rPr lang="fr-FR" b="0" i="1" err="1"/>
              <a:t>creation</a:t>
            </a:r>
            <a:r>
              <a:rPr lang="fr-FR" b="0" i="1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392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450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0" i="1"/>
              <a:t>There </a:t>
            </a:r>
            <a:r>
              <a:rPr lang="fr-FR" b="0" i="1" err="1"/>
              <a:t>is</a:t>
            </a:r>
            <a:r>
              <a:rPr lang="fr-FR" b="0" i="1"/>
              <a:t> no </a:t>
            </a:r>
            <a:r>
              <a:rPr lang="fr-FR" b="0" i="1" err="1"/>
              <a:t>order</a:t>
            </a:r>
            <a:r>
              <a:rPr lang="fr-FR" b="0" i="1"/>
              <a:t> in </a:t>
            </a:r>
            <a:r>
              <a:rPr lang="fr-FR" b="0" i="1" err="1"/>
              <a:t>below</a:t>
            </a:r>
            <a:r>
              <a:rPr lang="fr-FR" b="0" i="1"/>
              <a:t> </a:t>
            </a:r>
            <a:r>
              <a:rPr lang="fr-FR" b="0" i="1" err="1"/>
              <a:t>list</a:t>
            </a:r>
            <a:r>
              <a:rPr lang="fr-FR" b="0" i="1"/>
              <a:t> </a:t>
            </a:r>
            <a:r>
              <a:rPr lang="fr-FR" b="0" i="1" err="1"/>
              <a:t>except</a:t>
            </a:r>
            <a:r>
              <a:rPr lang="fr-FR" b="0" i="1"/>
              <a:t> 1st </a:t>
            </a:r>
            <a:r>
              <a:rPr lang="fr-FR" b="0" i="1" err="1"/>
              <a:t>bullet</a:t>
            </a:r>
            <a:r>
              <a:rPr lang="fr-FR" b="0" i="1"/>
              <a:t> point (SHP </a:t>
            </a:r>
            <a:r>
              <a:rPr lang="fr-FR" b="0" i="1" err="1"/>
              <a:t>creation</a:t>
            </a:r>
            <a:r>
              <a:rPr lang="fr-FR" b="0" i="1"/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b="0" i="1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1" u="sng"/>
              <a:t>Consol </a:t>
            </a:r>
            <a:r>
              <a:rPr lang="fr-FR" b="1" i="1" u="sng" err="1"/>
              <a:t>attachment</a:t>
            </a:r>
            <a:r>
              <a:rPr lang="fr-FR" b="1" i="1" u="sng"/>
              <a:t> </a:t>
            </a:r>
            <a:r>
              <a:rPr lang="fr-FR" b="0" i="1"/>
              <a:t>rappeler les notions de OPS data avec décalage de 48h versus envoi XUS à LINK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b="0" i="1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>
                <a:solidFill>
                  <a:srgbClr val="0075BC"/>
                </a:solidFill>
              </a:rPr>
              <a:t>À voir avec Laurent 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>
                <a:solidFill>
                  <a:srgbClr val="0075BC"/>
                </a:solidFill>
              </a:rPr>
              <a:t>RELATED ORGANIZATION : </a:t>
            </a:r>
            <a:r>
              <a:rPr lang="fr-FR" sz="1200" b="0" i="1" u="sng" err="1">
                <a:solidFill>
                  <a:srgbClr val="0075BC"/>
                </a:solidFill>
              </a:rPr>
              <a:t>P</a:t>
            </a:r>
            <a:r>
              <a:rPr lang="fr-FR" sz="1200" i="1" u="sng" err="1">
                <a:solidFill>
                  <a:srgbClr val="0075BC"/>
                </a:solidFill>
              </a:rPr>
              <a:t>artially</a:t>
            </a:r>
            <a:r>
              <a:rPr lang="fr-FR" sz="1200" i="1" u="sng">
                <a:solidFill>
                  <a:srgbClr val="0075BC"/>
                </a:solidFill>
              </a:rPr>
              <a:t> to LINK </a:t>
            </a:r>
            <a:r>
              <a:rPr lang="fr-FR" sz="1200">
                <a:solidFill>
                  <a:srgbClr val="0075BC"/>
                </a:solidFill>
              </a:rPr>
              <a:t>(if orga has LINK code) =&gt; qu’est ce qui est envoyé à Link et en quoi c’est partiel ?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>
                <a:solidFill>
                  <a:srgbClr val="0075BC"/>
                </a:solidFill>
              </a:rPr>
              <a:t>A. </a:t>
            </a:r>
            <a:r>
              <a:rPr lang="fr-FR" sz="1200" err="1">
                <a:solidFill>
                  <a:srgbClr val="0075BC"/>
                </a:solidFill>
              </a:rPr>
              <a:t>Addea</a:t>
            </a:r>
            <a:r>
              <a:rPr lang="fr-FR" sz="1200">
                <a:solidFill>
                  <a:srgbClr val="0075BC"/>
                </a:solidFill>
              </a:rPr>
              <a:t> : In case </a:t>
            </a:r>
            <a:r>
              <a:rPr lang="fr-FR" sz="1200" err="1">
                <a:solidFill>
                  <a:srgbClr val="0075BC"/>
                </a:solidFill>
              </a:rPr>
              <a:t>we</a:t>
            </a:r>
            <a:r>
              <a:rPr lang="fr-FR" sz="1200">
                <a:solidFill>
                  <a:srgbClr val="0075BC"/>
                </a:solidFill>
              </a:rPr>
              <a:t> </a:t>
            </a:r>
            <a:r>
              <a:rPr lang="fr-FR" sz="1200" err="1">
                <a:solidFill>
                  <a:srgbClr val="0075BC"/>
                </a:solidFill>
              </a:rPr>
              <a:t>modify</a:t>
            </a:r>
            <a:r>
              <a:rPr lang="fr-FR" sz="1200">
                <a:solidFill>
                  <a:srgbClr val="0075BC"/>
                </a:solidFill>
              </a:rPr>
              <a:t> the </a:t>
            </a:r>
            <a:r>
              <a:rPr lang="fr-FR" sz="1200" err="1">
                <a:solidFill>
                  <a:srgbClr val="0075BC"/>
                </a:solidFill>
              </a:rPr>
              <a:t>organization</a:t>
            </a:r>
            <a:r>
              <a:rPr lang="fr-FR" sz="1200">
                <a:solidFill>
                  <a:srgbClr val="0075BC"/>
                </a:solidFill>
              </a:rPr>
              <a:t> in Moira, </a:t>
            </a:r>
            <a:r>
              <a:rPr lang="fr-FR" sz="1200" err="1">
                <a:solidFill>
                  <a:srgbClr val="0075BC"/>
                </a:solidFill>
              </a:rPr>
              <a:t>will</a:t>
            </a:r>
            <a:r>
              <a:rPr lang="fr-FR" sz="1200">
                <a:solidFill>
                  <a:srgbClr val="0075BC"/>
                </a:solidFill>
              </a:rPr>
              <a:t> </a:t>
            </a:r>
            <a:r>
              <a:rPr lang="fr-FR" sz="1200" err="1">
                <a:solidFill>
                  <a:srgbClr val="0075BC"/>
                </a:solidFill>
              </a:rPr>
              <a:t>it</a:t>
            </a:r>
            <a:r>
              <a:rPr lang="fr-FR" sz="1200">
                <a:solidFill>
                  <a:srgbClr val="0075BC"/>
                </a:solidFill>
              </a:rPr>
              <a:t> update the data in CW1 and as </a:t>
            </a:r>
            <a:r>
              <a:rPr lang="fr-FR" sz="1200" err="1">
                <a:solidFill>
                  <a:srgbClr val="0075BC"/>
                </a:solidFill>
              </a:rPr>
              <a:t>well</a:t>
            </a:r>
            <a:r>
              <a:rPr lang="fr-FR" sz="1200">
                <a:solidFill>
                  <a:srgbClr val="0075BC"/>
                </a:solidFill>
              </a:rPr>
              <a:t> in </a:t>
            </a:r>
            <a:r>
              <a:rPr lang="fr-FR" sz="1200" err="1">
                <a:solidFill>
                  <a:srgbClr val="0075BC"/>
                </a:solidFill>
              </a:rPr>
              <a:t>infocenter</a:t>
            </a:r>
            <a:r>
              <a:rPr lang="fr-FR" sz="1200">
                <a:solidFill>
                  <a:srgbClr val="0075BC"/>
                </a:solidFill>
              </a:rPr>
              <a:t> ?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>
                <a:solidFill>
                  <a:srgbClr val="0075BC"/>
                </a:solidFill>
              </a:rPr>
              <a:t>A. </a:t>
            </a:r>
            <a:r>
              <a:rPr lang="fr-FR" sz="1200" err="1">
                <a:solidFill>
                  <a:srgbClr val="0075BC"/>
                </a:solidFill>
              </a:rPr>
              <a:t>Addea</a:t>
            </a:r>
            <a:r>
              <a:rPr lang="fr-FR" sz="1200">
                <a:solidFill>
                  <a:srgbClr val="0075BC"/>
                </a:solidFill>
              </a:rPr>
              <a:t> :  </a:t>
            </a:r>
            <a:r>
              <a:rPr lang="fr-FR" sz="1200" err="1">
                <a:solidFill>
                  <a:srgbClr val="0075BC"/>
                </a:solidFill>
              </a:rPr>
              <a:t>What</a:t>
            </a:r>
            <a:r>
              <a:rPr lang="fr-FR" sz="1200">
                <a:solidFill>
                  <a:srgbClr val="0075BC"/>
                </a:solidFill>
              </a:rPr>
              <a:t> about the case </a:t>
            </a:r>
            <a:r>
              <a:rPr lang="fr-FR" sz="1200" err="1">
                <a:solidFill>
                  <a:srgbClr val="0075BC"/>
                </a:solidFill>
              </a:rPr>
              <a:t>when</a:t>
            </a:r>
            <a:r>
              <a:rPr lang="fr-FR" sz="1200">
                <a:solidFill>
                  <a:srgbClr val="0075BC"/>
                </a:solidFill>
              </a:rPr>
              <a:t> </a:t>
            </a:r>
            <a:r>
              <a:rPr lang="fr-FR" sz="1200" err="1">
                <a:solidFill>
                  <a:srgbClr val="0075BC"/>
                </a:solidFill>
              </a:rPr>
              <a:t>Infocenter</a:t>
            </a:r>
            <a:r>
              <a:rPr lang="fr-FR" sz="1200">
                <a:solidFill>
                  <a:srgbClr val="0075BC"/>
                </a:solidFill>
              </a:rPr>
              <a:t> </a:t>
            </a:r>
            <a:r>
              <a:rPr lang="fr-FR" sz="1200" err="1">
                <a:solidFill>
                  <a:srgbClr val="0075BC"/>
                </a:solidFill>
              </a:rPr>
              <a:t>wil</a:t>
            </a:r>
            <a:r>
              <a:rPr lang="fr-FR" sz="1200">
                <a:solidFill>
                  <a:srgbClr val="0075BC"/>
                </a:solidFill>
              </a:rPr>
              <a:t> </a:t>
            </a:r>
            <a:r>
              <a:rPr lang="fr-FR" sz="1200" err="1">
                <a:solidFill>
                  <a:srgbClr val="0075BC"/>
                </a:solidFill>
              </a:rPr>
              <a:t>be</a:t>
            </a:r>
            <a:r>
              <a:rPr lang="fr-FR" sz="1200">
                <a:solidFill>
                  <a:srgbClr val="0075BC"/>
                </a:solidFill>
              </a:rPr>
              <a:t> </a:t>
            </a:r>
            <a:r>
              <a:rPr lang="fr-FR" sz="1200" err="1">
                <a:solidFill>
                  <a:srgbClr val="0075BC"/>
                </a:solidFill>
              </a:rPr>
              <a:t>connected</a:t>
            </a:r>
            <a:r>
              <a:rPr lang="fr-FR" sz="1200">
                <a:solidFill>
                  <a:srgbClr val="0075BC"/>
                </a:solidFill>
              </a:rPr>
              <a:t> to Moira 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solidFill>
                <a:srgbClr val="0075BC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>
                <a:solidFill>
                  <a:srgbClr val="0075BC"/>
                </a:solidFill>
              </a:rPr>
              <a:t>REFERENCES : </a:t>
            </a:r>
            <a:r>
              <a:rPr lang="fr-FR" sz="1200" b="0">
                <a:solidFill>
                  <a:srgbClr val="0075BC"/>
                </a:solidFill>
              </a:rPr>
              <a:t>est-ce que les REF natives CW1 remontent bien directement de CW1 vers Infocentre 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solidFill>
                <a:srgbClr val="0075BC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solidFill>
                <a:srgbClr val="0075B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51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LogisticsImagination" TargetMode="External"/><Relationship Id="rId3" Type="http://schemas.openxmlformats.org/officeDocument/2006/relationships/hyperlink" Target="https://twitter.com/bollorelog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bollore-logistics.com/e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bollore_logistics/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www.dailymotion.com/bollore_logistics" TargetMode="External"/><Relationship Id="rId4" Type="http://schemas.openxmlformats.org/officeDocument/2006/relationships/hyperlink" Target="https://www.linkedin.com/company/bollore-logistics" TargetMode="External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Cov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9140880" cy="51435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10A809-8860-4A06-891B-696111742069}"/>
              </a:ext>
            </a:extLst>
          </p:cNvPr>
          <p:cNvSpPr/>
          <p:nvPr userDrawn="1"/>
        </p:nvSpPr>
        <p:spPr>
          <a:xfrm>
            <a:off x="0" y="2400300"/>
            <a:ext cx="274320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23">
            <a:extLst>
              <a:ext uri="{FF2B5EF4-FFF2-40B4-BE49-F238E27FC236}">
                <a16:creationId xmlns:a16="http://schemas.microsoft.com/office/drawing/2014/main" id="{5F7861EC-934E-4E82-AC90-55E7D644E43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86889" y="774152"/>
            <a:ext cx="1951339" cy="804931"/>
            <a:chOff x="-1" y="-1"/>
            <a:chExt cx="2686" cy="1108"/>
          </a:xfrm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C368AC39-4939-4F41-9B6A-FABBD6CCEBA6}"/>
                </a:ext>
              </a:extLst>
            </p:cNvPr>
            <p:cNvSpPr/>
            <p:nvPr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BD6722B3-885C-4D29-93C0-F13D7267F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976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AB57895E-ADD0-43F8-8448-EEC9B908FA3E}"/>
                </a:ext>
              </a:extLst>
            </p:cNvPr>
            <p:cNvSpPr/>
            <p:nvPr/>
          </p:nvSpPr>
          <p:spPr bwMode="auto">
            <a:xfrm>
              <a:off x="1363" y="978"/>
              <a:ext cx="90" cy="127"/>
            </a:xfrm>
            <a:custGeom>
              <a:avLst/>
              <a:gdLst>
                <a:gd name="T0" fmla="*/ 28 w 90"/>
                <a:gd name="T1" fmla="*/ 0 h 127"/>
                <a:gd name="T2" fmla="*/ 0 w 90"/>
                <a:gd name="T3" fmla="*/ 0 h 127"/>
                <a:gd name="T4" fmla="*/ 0 w 90"/>
                <a:gd name="T5" fmla="*/ 127 h 127"/>
                <a:gd name="T6" fmla="*/ 90 w 90"/>
                <a:gd name="T7" fmla="*/ 127 h 127"/>
                <a:gd name="T8" fmla="*/ 90 w 90"/>
                <a:gd name="T9" fmla="*/ 100 h 127"/>
                <a:gd name="T10" fmla="*/ 28 w 90"/>
                <a:gd name="T11" fmla="*/ 100 h 127"/>
                <a:gd name="T12" fmla="*/ 28 w 90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7">
                  <a:moveTo>
                    <a:pt x="28" y="0"/>
                  </a:moveTo>
                  <a:lnTo>
                    <a:pt x="0" y="0"/>
                  </a:lnTo>
                  <a:lnTo>
                    <a:pt x="0" y="127"/>
                  </a:lnTo>
                  <a:lnTo>
                    <a:pt x="90" y="127"/>
                  </a:lnTo>
                  <a:lnTo>
                    <a:pt x="90" y="100"/>
                  </a:lnTo>
                  <a:lnTo>
                    <a:pt x="28" y="10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D539282E-F5B8-4140-86F8-16607CA40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BCF39E34-D113-4ECE-B13A-51385BF5C08C}"/>
                </a:ext>
              </a:extLst>
            </p:cNvPr>
            <p:cNvSpPr/>
            <p:nvPr/>
          </p:nvSpPr>
          <p:spPr bwMode="auto">
            <a:xfrm>
              <a:off x="1924" y="978"/>
              <a:ext cx="105" cy="127"/>
            </a:xfrm>
            <a:custGeom>
              <a:avLst/>
              <a:gdLst>
                <a:gd name="T0" fmla="*/ 0 w 105"/>
                <a:gd name="T1" fmla="*/ 27 h 127"/>
                <a:gd name="T2" fmla="*/ 38 w 105"/>
                <a:gd name="T3" fmla="*/ 27 h 127"/>
                <a:gd name="T4" fmla="*/ 38 w 105"/>
                <a:gd name="T5" fmla="*/ 127 h 127"/>
                <a:gd name="T6" fmla="*/ 67 w 105"/>
                <a:gd name="T7" fmla="*/ 127 h 127"/>
                <a:gd name="T8" fmla="*/ 67 w 105"/>
                <a:gd name="T9" fmla="*/ 27 h 127"/>
                <a:gd name="T10" fmla="*/ 105 w 105"/>
                <a:gd name="T11" fmla="*/ 27 h 127"/>
                <a:gd name="T12" fmla="*/ 105 w 105"/>
                <a:gd name="T13" fmla="*/ 0 h 127"/>
                <a:gd name="T14" fmla="*/ 0 w 105"/>
                <a:gd name="T15" fmla="*/ 0 h 127"/>
                <a:gd name="T16" fmla="*/ 0 w 105"/>
                <a:gd name="T17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7">
                  <a:moveTo>
                    <a:pt x="0" y="27"/>
                  </a:moveTo>
                  <a:lnTo>
                    <a:pt x="38" y="27"/>
                  </a:lnTo>
                  <a:lnTo>
                    <a:pt x="38" y="127"/>
                  </a:lnTo>
                  <a:lnTo>
                    <a:pt x="67" y="127"/>
                  </a:lnTo>
                  <a:lnTo>
                    <a:pt x="67" y="27"/>
                  </a:lnTo>
                  <a:lnTo>
                    <a:pt x="105" y="27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3D73EA1-AE83-4B13-B961-1880CBF70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777B8E47-69C7-44FF-AE73-356838BEFA92}"/>
                </a:ext>
              </a:extLst>
            </p:cNvPr>
            <p:cNvSpPr/>
            <p:nvPr/>
          </p:nvSpPr>
          <p:spPr bwMode="auto">
            <a:xfrm>
              <a:off x="2100" y="976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EBB1E541-A075-4486-BDC1-DCA8A00A74D6}"/>
                </a:ext>
              </a:extLst>
            </p:cNvPr>
            <p:cNvSpPr/>
            <p:nvPr/>
          </p:nvSpPr>
          <p:spPr bwMode="auto">
            <a:xfrm>
              <a:off x="2223" y="976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B2EFBFEA-E44F-4947-B814-BE80D1ECC0E8}"/>
                </a:ext>
              </a:extLst>
            </p:cNvPr>
            <p:cNvSpPr/>
            <p:nvPr/>
          </p:nvSpPr>
          <p:spPr bwMode="auto">
            <a:xfrm>
              <a:off x="1808" y="976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19" name="Freeform 33">
              <a:extLst>
                <a:ext uri="{FF2B5EF4-FFF2-40B4-BE49-F238E27FC236}">
                  <a16:creationId xmlns:a16="http://schemas.microsoft.com/office/drawing/2014/main" id="{4EB51A88-7300-4A71-A7CC-A8163BCBBFA0}"/>
                </a:ext>
              </a:extLst>
            </p:cNvPr>
            <p:cNvSpPr/>
            <p:nvPr/>
          </p:nvSpPr>
          <p:spPr bwMode="auto">
            <a:xfrm>
              <a:off x="1609" y="976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4CF495AF-D970-466D-87F8-B035DFE65D09}"/>
                </a:ext>
              </a:extLst>
            </p:cNvPr>
            <p:cNvSpPr/>
            <p:nvPr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EC597AA1-A0FC-4B02-92E0-E68BC793CA4B}"/>
                </a:ext>
              </a:extLst>
            </p:cNvPr>
            <p:cNvSpPr/>
            <p:nvPr/>
          </p:nvSpPr>
          <p:spPr bwMode="auto">
            <a:xfrm>
              <a:off x="764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5 w 225"/>
                <a:gd name="T3" fmla="*/ 276 h 345"/>
                <a:gd name="T4" fmla="*/ 75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CE8D0E3C-3ED7-4292-A8A6-A542E36D6E7F}"/>
                </a:ext>
              </a:extLst>
            </p:cNvPr>
            <p:cNvSpPr/>
            <p:nvPr/>
          </p:nvSpPr>
          <p:spPr bwMode="auto">
            <a:xfrm>
              <a:off x="1038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4 w 225"/>
                <a:gd name="T3" fmla="*/ 276 h 345"/>
                <a:gd name="T4" fmla="*/ 74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23" name="Freeform 37">
              <a:extLst>
                <a:ext uri="{FF2B5EF4-FFF2-40B4-BE49-F238E27FC236}">
                  <a16:creationId xmlns:a16="http://schemas.microsoft.com/office/drawing/2014/main" id="{FF64393C-E529-4AEA-819D-4B58DC2D9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550"/>
              <a:ext cx="289" cy="345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24" name="Freeform 38">
              <a:extLst>
                <a:ext uri="{FF2B5EF4-FFF2-40B4-BE49-F238E27FC236}">
                  <a16:creationId xmlns:a16="http://schemas.microsoft.com/office/drawing/2014/main" id="{B9BF6C71-DE2D-4BBC-927E-8E6EA9C16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32945F8C-BD0F-459E-BA63-257B77B3B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26" name="Freeform 40">
              <a:extLst>
                <a:ext uri="{FF2B5EF4-FFF2-40B4-BE49-F238E27FC236}">
                  <a16:creationId xmlns:a16="http://schemas.microsoft.com/office/drawing/2014/main" id="{10CC5069-3C30-4C21-B7E0-3D88854DB978}"/>
                </a:ext>
              </a:extLst>
            </p:cNvPr>
            <p:cNvSpPr/>
            <p:nvPr/>
          </p:nvSpPr>
          <p:spPr bwMode="auto">
            <a:xfrm>
              <a:off x="2152" y="415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27" name="Freeform 41">
              <a:extLst>
                <a:ext uri="{FF2B5EF4-FFF2-40B4-BE49-F238E27FC236}">
                  <a16:creationId xmlns:a16="http://schemas.microsoft.com/office/drawing/2014/main" id="{161EB9C5-1E2A-4E52-BF66-6B0C0DB1C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550"/>
              <a:ext cx="296" cy="345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C7FBDC2E-E99E-46AF-B015-77AE07839229}"/>
                </a:ext>
              </a:extLst>
            </p:cNvPr>
            <p:cNvSpPr/>
            <p:nvPr/>
          </p:nvSpPr>
          <p:spPr bwMode="auto">
            <a:xfrm>
              <a:off x="2069" y="550"/>
              <a:ext cx="253" cy="345"/>
            </a:xfrm>
            <a:custGeom>
              <a:avLst/>
              <a:gdLst>
                <a:gd name="T0" fmla="*/ 234 w 253"/>
                <a:gd name="T1" fmla="*/ 207 h 345"/>
                <a:gd name="T2" fmla="*/ 234 w 253"/>
                <a:gd name="T3" fmla="*/ 138 h 345"/>
                <a:gd name="T4" fmla="*/ 76 w 253"/>
                <a:gd name="T5" fmla="*/ 138 h 345"/>
                <a:gd name="T6" fmla="*/ 76 w 253"/>
                <a:gd name="T7" fmla="*/ 69 h 345"/>
                <a:gd name="T8" fmla="*/ 253 w 253"/>
                <a:gd name="T9" fmla="*/ 69 h 345"/>
                <a:gd name="T10" fmla="*/ 253 w 253"/>
                <a:gd name="T11" fmla="*/ 0 h 345"/>
                <a:gd name="T12" fmla="*/ 0 w 253"/>
                <a:gd name="T13" fmla="*/ 0 h 345"/>
                <a:gd name="T14" fmla="*/ 0 w 253"/>
                <a:gd name="T15" fmla="*/ 345 h 345"/>
                <a:gd name="T16" fmla="*/ 253 w 253"/>
                <a:gd name="T17" fmla="*/ 345 h 345"/>
                <a:gd name="T18" fmla="*/ 253 w 253"/>
                <a:gd name="T19" fmla="*/ 276 h 345"/>
                <a:gd name="T20" fmla="*/ 76 w 253"/>
                <a:gd name="T21" fmla="*/ 276 h 345"/>
                <a:gd name="T22" fmla="*/ 76 w 253"/>
                <a:gd name="T23" fmla="*/ 207 h 345"/>
                <a:gd name="T24" fmla="*/ 234 w 253"/>
                <a:gd name="T25" fmla="*/ 20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5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53" y="345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</p:grp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2077" y="2328153"/>
            <a:ext cx="4161923" cy="40109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PRESENTATION TITLE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2077" y="2734332"/>
            <a:ext cx="4161923" cy="358775"/>
          </a:xfrm>
        </p:spPr>
        <p:txBody>
          <a:bodyPr>
            <a:noAutofit/>
          </a:bodyPr>
          <a:lstStyle>
            <a:lvl1pPr>
              <a:defRPr sz="18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F8865C7-0399-40FE-8FC3-584AB675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6996" y="4020942"/>
            <a:ext cx="1811392" cy="400286"/>
          </a:xfrm>
        </p:spPr>
        <p:txBody>
          <a:bodyPr>
            <a:normAutofit/>
          </a:bodyPr>
          <a:lstStyle>
            <a:lvl1pPr>
              <a:defRPr sz="1600" b="0" spc="3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903039-9239-401A-8C7B-430DE3D1EC96}"/>
              </a:ext>
            </a:extLst>
          </p:cNvPr>
          <p:cNvSpPr/>
          <p:nvPr userDrawn="1"/>
        </p:nvSpPr>
        <p:spPr>
          <a:xfrm>
            <a:off x="336175" y="-1"/>
            <a:ext cx="100853" cy="11766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691E2FC-ED3A-4571-BCA3-E266A49109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4944" y="-1"/>
            <a:ext cx="4078979" cy="5143501"/>
          </a:xfrm>
          <a:custGeom>
            <a:avLst/>
            <a:gdLst>
              <a:gd name="connsiteX0" fmla="*/ 0 w 4078979"/>
              <a:gd name="connsiteY0" fmla="*/ 3785724 h 5143501"/>
              <a:gd name="connsiteX1" fmla="*/ 1613360 w 4078979"/>
              <a:gd name="connsiteY1" fmla="*/ 3785724 h 5143501"/>
              <a:gd name="connsiteX2" fmla="*/ 1613360 w 4078979"/>
              <a:gd name="connsiteY2" fmla="*/ 5143501 h 5143501"/>
              <a:gd name="connsiteX3" fmla="*/ 0 w 4078979"/>
              <a:gd name="connsiteY3" fmla="*/ 5143501 h 5143501"/>
              <a:gd name="connsiteX4" fmla="*/ 1673402 w 4078979"/>
              <a:gd name="connsiteY4" fmla="*/ 575477 h 5143501"/>
              <a:gd name="connsiteX5" fmla="*/ 4078979 w 4078979"/>
              <a:gd name="connsiteY5" fmla="*/ 575477 h 5143501"/>
              <a:gd name="connsiteX6" fmla="*/ 4078979 w 4078979"/>
              <a:gd name="connsiteY6" fmla="*/ 4290607 h 5143501"/>
              <a:gd name="connsiteX7" fmla="*/ 1673402 w 4078979"/>
              <a:gd name="connsiteY7" fmla="*/ 4290607 h 5143501"/>
              <a:gd name="connsiteX8" fmla="*/ 0 w 4078979"/>
              <a:gd name="connsiteY8" fmla="*/ 0 h 5143501"/>
              <a:gd name="connsiteX9" fmla="*/ 1613360 w 4078979"/>
              <a:gd name="connsiteY9" fmla="*/ 0 h 5143501"/>
              <a:gd name="connsiteX10" fmla="*/ 1613360 w 4078979"/>
              <a:gd name="connsiteY10" fmla="*/ 3715131 h 5143501"/>
              <a:gd name="connsiteX11" fmla="*/ 0 w 4078979"/>
              <a:gd name="connsiteY11" fmla="*/ 371513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8979" h="5143501">
                <a:moveTo>
                  <a:pt x="0" y="3785724"/>
                </a:moveTo>
                <a:lnTo>
                  <a:pt x="1613360" y="3785724"/>
                </a:lnTo>
                <a:lnTo>
                  <a:pt x="1613360" y="5143501"/>
                </a:lnTo>
                <a:lnTo>
                  <a:pt x="0" y="5143501"/>
                </a:lnTo>
                <a:close/>
                <a:moveTo>
                  <a:pt x="1673402" y="575477"/>
                </a:moveTo>
                <a:lnTo>
                  <a:pt x="4078979" y="575477"/>
                </a:lnTo>
                <a:lnTo>
                  <a:pt x="4078979" y="4290607"/>
                </a:lnTo>
                <a:lnTo>
                  <a:pt x="1673402" y="4290607"/>
                </a:lnTo>
                <a:close/>
                <a:moveTo>
                  <a:pt x="0" y="0"/>
                </a:moveTo>
                <a:lnTo>
                  <a:pt x="1613360" y="0"/>
                </a:lnTo>
                <a:lnTo>
                  <a:pt x="1613360" y="3715131"/>
                </a:lnTo>
                <a:lnTo>
                  <a:pt x="0" y="3715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5251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BA46F4DF-B2B8-47E8-9D39-B722D3189C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34834" y="857255"/>
            <a:ext cx="5820398" cy="370444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 marL="361950" marR="0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627063" marR="0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625475" marR="0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361950" marR="0" lvl="2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000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00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7063" marR="0" lvl="3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5475" marR="0" lvl="4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  <p:sp>
        <p:nvSpPr>
          <p:cNvPr id="12" name="Espace réservé pour une image  4">
            <a:extLst>
              <a:ext uri="{FF2B5EF4-FFF2-40B4-BE49-F238E27FC236}">
                <a16:creationId xmlns:a16="http://schemas.microsoft.com/office/drawing/2014/main" id="{ACA008F5-3E09-4C46-BB94-B1097BCCFD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57255"/>
            <a:ext cx="2990088" cy="370318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408549085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225" y="240807"/>
            <a:ext cx="4888806" cy="32425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6" y="476748"/>
            <a:ext cx="4888804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AD33E522-6C74-4CDA-BCD6-A7A4353780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895" y="1014640"/>
            <a:ext cx="4530570" cy="3386321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 marL="361950" marR="0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627063" marR="0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625475" marR="0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361950" marR="0" lvl="2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000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00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7063" marR="0" lvl="3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5475" marR="0" lvl="4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310A982-9A4A-4C70-8888-B6CE852C52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8031" y="1970396"/>
            <a:ext cx="182880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E9E3495-8C46-4388-92E7-8B8998095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38032" y="0"/>
            <a:ext cx="182880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1EEE0D6-622F-40DE-B900-FD8F8C76B1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25073" y="548167"/>
            <a:ext cx="182880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67E4364C-761D-4B6A-9C47-A0913189CF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5071" y="2519774"/>
            <a:ext cx="182880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4701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224" y="240807"/>
            <a:ext cx="8606007" cy="32425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3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8DE92B1B-6416-4D1A-9847-F552625E9E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3510" y="857254"/>
            <a:ext cx="4781722" cy="370444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 marL="361950" marR="0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627063" marR="0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625475" marR="0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361950" marR="0" lvl="2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000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00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7063" marR="0" lvl="3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5475" marR="0" lvl="4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F6AC4E0-3D31-4F52-BB85-FEC78E18F9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9225" y="2732902"/>
            <a:ext cx="182880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7699B04-2D83-4F92-89C0-42D70A29C2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9226" y="857254"/>
            <a:ext cx="182880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D07F4890-A79D-4596-82C0-FDC09237E3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44701" y="2732902"/>
            <a:ext cx="182880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9BC6A60D-6735-46BA-90E3-6FE3B917120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144701" y="857254"/>
            <a:ext cx="1828800" cy="18288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004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1" name="Espace réservé pour une image  4">
            <a:extLst>
              <a:ext uri="{FF2B5EF4-FFF2-40B4-BE49-F238E27FC236}">
                <a16:creationId xmlns:a16="http://schemas.microsoft.com/office/drawing/2014/main" id="{8B7C83C5-BCE0-4F7B-ACD2-B590E04398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57255"/>
            <a:ext cx="3016489" cy="370318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CD66027-9D9F-4C1B-86D1-5EFF60605F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62725" y="857254"/>
            <a:ext cx="3017520" cy="3704449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19117E02-FB7A-4C0D-B113-A60D522E3E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26480" y="857254"/>
            <a:ext cx="3017520" cy="3704449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3542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4AE50386-1655-4C98-A3C8-EA450BA15D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31994" y="857254"/>
            <a:ext cx="2194560" cy="3703189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Espace réservé pour une image  4">
            <a:extLst>
              <a:ext uri="{FF2B5EF4-FFF2-40B4-BE49-F238E27FC236}">
                <a16:creationId xmlns:a16="http://schemas.microsoft.com/office/drawing/2014/main" id="{F50F5753-7351-4353-8A0A-AFB5556F8E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857254"/>
            <a:ext cx="2191665" cy="3703191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08CAB314-7C69-469B-95CA-6BC9808B8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14550" y="859728"/>
            <a:ext cx="2194559" cy="3700536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8" name="Picture Placeholder 20">
            <a:extLst>
              <a:ext uri="{FF2B5EF4-FFF2-40B4-BE49-F238E27FC236}">
                <a16:creationId xmlns:a16="http://schemas.microsoft.com/office/drawing/2014/main" id="{0CA1CB6C-C81D-49A9-9507-F8F9DECB088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49440" y="860132"/>
            <a:ext cx="2194560" cy="370010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3508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7699B04-2D83-4F92-89C0-42D70A29C2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9226" y="857254"/>
            <a:ext cx="283464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6AD035-AE41-4492-96AA-5119482130F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8109" y="857254"/>
            <a:ext cx="283464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8874EF7-B480-4C35-963F-5415075F842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28668" y="2732902"/>
            <a:ext cx="283464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1B3FC9B-46F3-4672-B64D-9F069A62C6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08109" y="2732902"/>
            <a:ext cx="2834640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F196E6D-C20B-4367-84EC-DCF065F69B4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128668" y="857254"/>
            <a:ext cx="2834640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CDCA27F-F59B-452E-AE47-292FFC606E7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49226" y="2732902"/>
            <a:ext cx="2834640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8B81534-D23A-46D9-94F1-F4B557B9D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225" y="240807"/>
            <a:ext cx="8606010" cy="324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730AED-1D1D-4B3D-81E5-6C89F473DB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</p:spTree>
    <p:extLst>
      <p:ext uri="{BB962C8B-B14F-4D97-AF65-F5344CB8AC3E}">
        <p14:creationId xmlns:p14="http://schemas.microsoft.com/office/powerpoint/2010/main" val="137187304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7699B04-2D83-4F92-89C0-42D70A29C2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9226" y="857254"/>
            <a:ext cx="210312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9BC6A60D-6735-46BA-90E3-6FE3B917120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412694" y="857254"/>
            <a:ext cx="2103120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6AD035-AE41-4492-96AA-5119482130F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6162" y="857254"/>
            <a:ext cx="210312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FCC36A0-9717-477E-8B15-5336925CE27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39629" y="857254"/>
            <a:ext cx="2103120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031944A-9A95-43D6-97D5-F80553AC1B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39629" y="2732902"/>
            <a:ext cx="210312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8874EF7-B480-4C35-963F-5415075F842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12693" y="2732902"/>
            <a:ext cx="2103120" cy="18288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90858BD-B095-427D-A8E0-A014A11C9EF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49225" y="2732902"/>
            <a:ext cx="2103120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1B3FC9B-46F3-4672-B64D-9F069A62C6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76161" y="2732902"/>
            <a:ext cx="2103120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8CE9453-9554-46C9-B13D-3975216568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225" y="240807"/>
            <a:ext cx="8606010" cy="324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DC91F55-F7A4-4A98-9790-40EFCE03C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</p:spTree>
    <p:extLst>
      <p:ext uri="{BB962C8B-B14F-4D97-AF65-F5344CB8AC3E}">
        <p14:creationId xmlns:p14="http://schemas.microsoft.com/office/powerpoint/2010/main" val="157124335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EA7CB97-5125-457E-8A28-692932D396E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08067" y="1918022"/>
            <a:ext cx="1460120" cy="1521788"/>
          </a:xfrm>
          <a:custGeom>
            <a:avLst/>
            <a:gdLst>
              <a:gd name="connsiteX0" fmla="*/ 306519 w 1460120"/>
              <a:gd name="connsiteY0" fmla="*/ 0 h 1521788"/>
              <a:gd name="connsiteX1" fmla="*/ 327920 w 1460120"/>
              <a:gd name="connsiteY1" fmla="*/ 4327 h 1521788"/>
              <a:gd name="connsiteX2" fmla="*/ 1375845 w 1460120"/>
              <a:gd name="connsiteY2" fmla="*/ 488481 h 1521788"/>
              <a:gd name="connsiteX3" fmla="*/ 1460120 w 1460120"/>
              <a:gd name="connsiteY3" fmla="*/ 553795 h 1521788"/>
              <a:gd name="connsiteX4" fmla="*/ 632118 w 1460120"/>
              <a:gd name="connsiteY4" fmla="*/ 1521788 h 1521788"/>
              <a:gd name="connsiteX5" fmla="*/ 479928 w 1460120"/>
              <a:gd name="connsiteY5" fmla="*/ 1420979 h 1521788"/>
              <a:gd name="connsiteX6" fmla="*/ 67953 w 1460120"/>
              <a:gd name="connsiteY6" fmla="*/ 1250084 h 1521788"/>
              <a:gd name="connsiteX7" fmla="*/ 0 w 1460120"/>
              <a:gd name="connsiteY7" fmla="*/ 1236420 h 152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0120" h="1521788">
                <a:moveTo>
                  <a:pt x="306519" y="0"/>
                </a:moveTo>
                <a:lnTo>
                  <a:pt x="327920" y="4327"/>
                </a:lnTo>
                <a:cubicBezTo>
                  <a:pt x="711106" y="97758"/>
                  <a:pt x="1065628" y="264356"/>
                  <a:pt x="1375845" y="488481"/>
                </a:cubicBezTo>
                <a:lnTo>
                  <a:pt x="1460120" y="553795"/>
                </a:lnTo>
                <a:lnTo>
                  <a:pt x="632118" y="1521788"/>
                </a:lnTo>
                <a:lnTo>
                  <a:pt x="479928" y="1420979"/>
                </a:lnTo>
                <a:cubicBezTo>
                  <a:pt x="351930" y="1347378"/>
                  <a:pt x="213723" y="1289531"/>
                  <a:pt x="67953" y="1250084"/>
                </a:cubicBezTo>
                <a:lnTo>
                  <a:pt x="0" y="123642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F1409AF8-E2AE-4AE9-B4ED-804BB05FD97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188579" y="1836574"/>
            <a:ext cx="1281152" cy="1308849"/>
          </a:xfrm>
          <a:custGeom>
            <a:avLst/>
            <a:gdLst>
              <a:gd name="connsiteX0" fmla="*/ 630093 w 1281152"/>
              <a:gd name="connsiteY0" fmla="*/ 0 h 1308849"/>
              <a:gd name="connsiteX1" fmla="*/ 1114182 w 1281152"/>
              <a:gd name="connsiteY1" fmla="*/ 38624 h 1308849"/>
              <a:gd name="connsiteX2" fmla="*/ 1281152 w 1281152"/>
              <a:gd name="connsiteY2" fmla="*/ 72382 h 1308849"/>
              <a:gd name="connsiteX3" fmla="*/ 974622 w 1281152"/>
              <a:gd name="connsiteY3" fmla="*/ 1308849 h 1308849"/>
              <a:gd name="connsiteX4" fmla="*/ 863447 w 1281152"/>
              <a:gd name="connsiteY4" fmla="*/ 1286494 h 1308849"/>
              <a:gd name="connsiteX5" fmla="*/ 630093 w 1281152"/>
              <a:gd name="connsiteY5" fmla="*/ 1271040 h 1308849"/>
              <a:gd name="connsiteX6" fmla="*/ 396740 w 1281152"/>
              <a:gd name="connsiteY6" fmla="*/ 1286494 h 1308849"/>
              <a:gd name="connsiteX7" fmla="*/ 306536 w 1281152"/>
              <a:gd name="connsiteY7" fmla="*/ 1304632 h 1308849"/>
              <a:gd name="connsiteX8" fmla="*/ 0 w 1281152"/>
              <a:gd name="connsiteY8" fmla="*/ 68143 h 1308849"/>
              <a:gd name="connsiteX9" fmla="*/ 146005 w 1281152"/>
              <a:gd name="connsiteY9" fmla="*/ 38624 h 1308849"/>
              <a:gd name="connsiteX10" fmla="*/ 630093 w 1281152"/>
              <a:gd name="connsiteY10" fmla="*/ 0 h 13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81152" h="1308849">
                <a:moveTo>
                  <a:pt x="630093" y="0"/>
                </a:moveTo>
                <a:cubicBezTo>
                  <a:pt x="794875" y="0"/>
                  <a:pt x="956571" y="13208"/>
                  <a:pt x="1114182" y="38624"/>
                </a:cubicBezTo>
                <a:lnTo>
                  <a:pt x="1281152" y="72382"/>
                </a:lnTo>
                <a:lnTo>
                  <a:pt x="974622" y="1308849"/>
                </a:lnTo>
                <a:lnTo>
                  <a:pt x="863447" y="1286494"/>
                </a:lnTo>
                <a:cubicBezTo>
                  <a:pt x="787112" y="1276302"/>
                  <a:pt x="709217" y="1271040"/>
                  <a:pt x="630093" y="1271040"/>
                </a:cubicBezTo>
                <a:cubicBezTo>
                  <a:pt x="550970" y="1271040"/>
                  <a:pt x="473075" y="1276302"/>
                  <a:pt x="396740" y="1286494"/>
                </a:cubicBezTo>
                <a:lnTo>
                  <a:pt x="306536" y="1304632"/>
                </a:lnTo>
                <a:lnTo>
                  <a:pt x="0" y="68143"/>
                </a:lnTo>
                <a:lnTo>
                  <a:pt x="146005" y="38624"/>
                </a:lnTo>
                <a:cubicBezTo>
                  <a:pt x="303615" y="13208"/>
                  <a:pt x="465312" y="0"/>
                  <a:pt x="6300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Picture Placeholder 26">
            <a:extLst>
              <a:ext uri="{FF2B5EF4-FFF2-40B4-BE49-F238E27FC236}">
                <a16:creationId xmlns:a16="http://schemas.microsoft.com/office/drawing/2014/main" id="{B8CB7195-22E5-429E-938D-2EFE9C9C19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12061" y="1913784"/>
            <a:ext cx="1438189" cy="1495861"/>
          </a:xfrm>
          <a:custGeom>
            <a:avLst/>
            <a:gdLst>
              <a:gd name="connsiteX0" fmla="*/ 1131665 w 1438189"/>
              <a:gd name="connsiteY0" fmla="*/ 0 h 1495861"/>
              <a:gd name="connsiteX1" fmla="*/ 1438189 w 1438189"/>
              <a:gd name="connsiteY1" fmla="*/ 1236442 h 1495861"/>
              <a:gd name="connsiteX2" fmla="*/ 1349264 w 1438189"/>
              <a:gd name="connsiteY2" fmla="*/ 1254323 h 1495861"/>
              <a:gd name="connsiteX3" fmla="*/ 937290 w 1438189"/>
              <a:gd name="connsiteY3" fmla="*/ 1425218 h 1495861"/>
              <a:gd name="connsiteX4" fmla="*/ 830641 w 1438189"/>
              <a:gd name="connsiteY4" fmla="*/ 1495861 h 1495861"/>
              <a:gd name="connsiteX5" fmla="*/ 0 w 1438189"/>
              <a:gd name="connsiteY5" fmla="*/ 524784 h 1495861"/>
              <a:gd name="connsiteX6" fmla="*/ 41373 w 1438189"/>
              <a:gd name="connsiteY6" fmla="*/ 492720 h 1495861"/>
              <a:gd name="connsiteX7" fmla="*/ 1089297 w 1438189"/>
              <a:gd name="connsiteY7" fmla="*/ 8566 h 149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8189" h="1495861">
                <a:moveTo>
                  <a:pt x="1131665" y="0"/>
                </a:moveTo>
                <a:lnTo>
                  <a:pt x="1438189" y="1236442"/>
                </a:lnTo>
                <a:lnTo>
                  <a:pt x="1349264" y="1254323"/>
                </a:lnTo>
                <a:cubicBezTo>
                  <a:pt x="1203495" y="1293770"/>
                  <a:pt x="1065288" y="1351617"/>
                  <a:pt x="937290" y="1425218"/>
                </a:cubicBezTo>
                <a:lnTo>
                  <a:pt x="830641" y="1495861"/>
                </a:lnTo>
                <a:lnTo>
                  <a:pt x="0" y="524784"/>
                </a:lnTo>
                <a:lnTo>
                  <a:pt x="41373" y="492720"/>
                </a:lnTo>
                <a:cubicBezTo>
                  <a:pt x="351590" y="268595"/>
                  <a:pt x="706111" y="101997"/>
                  <a:pt x="1089297" y="856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0" name="Picture Placeholder 21">
            <a:extLst>
              <a:ext uri="{FF2B5EF4-FFF2-40B4-BE49-F238E27FC236}">
                <a16:creationId xmlns:a16="http://schemas.microsoft.com/office/drawing/2014/main" id="{9E601888-9BA0-4BAC-88E3-6F353EBDA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77945" y="2499856"/>
            <a:ext cx="1689248" cy="1552058"/>
          </a:xfrm>
          <a:custGeom>
            <a:avLst/>
            <a:gdLst>
              <a:gd name="connsiteX0" fmla="*/ 826421 w 1689248"/>
              <a:gd name="connsiteY0" fmla="*/ 0 h 1552058"/>
              <a:gd name="connsiteX1" fmla="*/ 867127 w 1689248"/>
              <a:gd name="connsiteY1" fmla="*/ 31547 h 1552058"/>
              <a:gd name="connsiteX2" fmla="*/ 1628132 w 1689248"/>
              <a:gd name="connsiteY2" fmla="*/ 980506 h 1552058"/>
              <a:gd name="connsiteX3" fmla="*/ 1689248 w 1689248"/>
              <a:gd name="connsiteY3" fmla="*/ 1114623 h 1552058"/>
              <a:gd name="connsiteX4" fmla="*/ 485726 w 1689248"/>
              <a:gd name="connsiteY4" fmla="*/ 1552058 h 1552058"/>
              <a:gd name="connsiteX5" fmla="*/ 434364 w 1689248"/>
              <a:gd name="connsiteY5" fmla="*/ 1448623 h 1552058"/>
              <a:gd name="connsiteX6" fmla="*/ 160772 w 1689248"/>
              <a:gd name="connsiteY6" fmla="*/ 1104562 h 1552058"/>
              <a:gd name="connsiteX7" fmla="*/ 0 w 1689248"/>
              <a:gd name="connsiteY7" fmla="*/ 966145 h 155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248" h="1552058">
                <a:moveTo>
                  <a:pt x="826421" y="0"/>
                </a:moveTo>
                <a:lnTo>
                  <a:pt x="867127" y="31547"/>
                </a:lnTo>
                <a:cubicBezTo>
                  <a:pt x="1180695" y="291904"/>
                  <a:pt x="1440690" y="614551"/>
                  <a:pt x="1628132" y="980506"/>
                </a:cubicBezTo>
                <a:lnTo>
                  <a:pt x="1689248" y="1114623"/>
                </a:lnTo>
                <a:lnTo>
                  <a:pt x="485726" y="1552058"/>
                </a:lnTo>
                <a:lnTo>
                  <a:pt x="434364" y="1448623"/>
                </a:lnTo>
                <a:cubicBezTo>
                  <a:pt x="357786" y="1322593"/>
                  <a:pt x="265707" y="1207024"/>
                  <a:pt x="160772" y="1104562"/>
                </a:cubicBezTo>
                <a:lnTo>
                  <a:pt x="0" y="9661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5EAA9326-3B8A-4878-B86E-DE4947DC41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84134" y="3656212"/>
            <a:ext cx="1437294" cy="905492"/>
          </a:xfrm>
          <a:custGeom>
            <a:avLst/>
            <a:gdLst>
              <a:gd name="connsiteX0" fmla="*/ 1202077 w 1437294"/>
              <a:gd name="connsiteY0" fmla="*/ 0 h 905492"/>
              <a:gd name="connsiteX1" fmla="*/ 1235948 w 1437294"/>
              <a:gd name="connsiteY1" fmla="*/ 74328 h 905492"/>
              <a:gd name="connsiteX2" fmla="*/ 1436479 w 1437294"/>
              <a:gd name="connsiteY2" fmla="*/ 889357 h 905492"/>
              <a:gd name="connsiteX3" fmla="*/ 1437294 w 1437294"/>
              <a:gd name="connsiteY3" fmla="*/ 905492 h 905492"/>
              <a:gd name="connsiteX4" fmla="*/ 154630 w 1437294"/>
              <a:gd name="connsiteY4" fmla="*/ 905492 h 905492"/>
              <a:gd name="connsiteX5" fmla="*/ 145536 w 1437294"/>
              <a:gd name="connsiteY5" fmla="*/ 845904 h 905492"/>
              <a:gd name="connsiteX6" fmla="*/ 59877 w 1437294"/>
              <a:gd name="connsiteY6" fmla="*/ 557490 h 905492"/>
              <a:gd name="connsiteX7" fmla="*/ 0 w 1437294"/>
              <a:gd name="connsiteY7" fmla="*/ 436910 h 90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7294" h="905492">
                <a:moveTo>
                  <a:pt x="1202077" y="0"/>
                </a:moveTo>
                <a:lnTo>
                  <a:pt x="1235948" y="74328"/>
                </a:lnTo>
                <a:cubicBezTo>
                  <a:pt x="1338787" y="330506"/>
                  <a:pt x="1407505" y="604057"/>
                  <a:pt x="1436479" y="889357"/>
                </a:cubicBezTo>
                <a:lnTo>
                  <a:pt x="1437294" y="905492"/>
                </a:lnTo>
                <a:lnTo>
                  <a:pt x="154630" y="905492"/>
                </a:lnTo>
                <a:lnTo>
                  <a:pt x="145536" y="845904"/>
                </a:lnTo>
                <a:cubicBezTo>
                  <a:pt x="125180" y="746424"/>
                  <a:pt x="96365" y="650025"/>
                  <a:pt x="59877" y="557490"/>
                </a:cubicBezTo>
                <a:lnTo>
                  <a:pt x="0" y="436910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8237C0B7-02E9-4196-A2F7-3EFF8AACFB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8125" y="2466608"/>
            <a:ext cx="1726172" cy="1568031"/>
          </a:xfrm>
          <a:custGeom>
            <a:avLst/>
            <a:gdLst>
              <a:gd name="connsiteX0" fmla="*/ 897756 w 1726172"/>
              <a:gd name="connsiteY0" fmla="*/ 0 h 1568031"/>
              <a:gd name="connsiteX1" fmla="*/ 1726172 w 1726172"/>
              <a:gd name="connsiteY1" fmla="*/ 968476 h 1568031"/>
              <a:gd name="connsiteX2" fmla="*/ 1687215 w 1726172"/>
              <a:gd name="connsiteY2" fmla="*/ 994281 h 1568031"/>
              <a:gd name="connsiteX3" fmla="*/ 1246911 w 1726172"/>
              <a:gd name="connsiteY3" fmla="*/ 1481873 h 1568031"/>
              <a:gd name="connsiteX4" fmla="*/ 1204127 w 1726172"/>
              <a:gd name="connsiteY4" fmla="*/ 1568031 h 1568031"/>
              <a:gd name="connsiteX5" fmla="*/ 0 w 1726172"/>
              <a:gd name="connsiteY5" fmla="*/ 1130376 h 1568031"/>
              <a:gd name="connsiteX6" fmla="*/ 53142 w 1726172"/>
              <a:gd name="connsiteY6" fmla="*/ 1013756 h 1568031"/>
              <a:gd name="connsiteX7" fmla="*/ 814148 w 1726172"/>
              <a:gd name="connsiteY7" fmla="*/ 64797 h 156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6172" h="1568031">
                <a:moveTo>
                  <a:pt x="897756" y="0"/>
                </a:moveTo>
                <a:lnTo>
                  <a:pt x="1726172" y="968476"/>
                </a:lnTo>
                <a:lnTo>
                  <a:pt x="1687215" y="994281"/>
                </a:lnTo>
                <a:cubicBezTo>
                  <a:pt x="1511523" y="1127320"/>
                  <a:pt x="1361777" y="1292828"/>
                  <a:pt x="1246911" y="1481873"/>
                </a:cubicBezTo>
                <a:lnTo>
                  <a:pt x="1204127" y="1568031"/>
                </a:lnTo>
                <a:lnTo>
                  <a:pt x="0" y="1130376"/>
                </a:lnTo>
                <a:lnTo>
                  <a:pt x="53142" y="1013756"/>
                </a:lnTo>
                <a:cubicBezTo>
                  <a:pt x="240584" y="647801"/>
                  <a:pt x="500580" y="325154"/>
                  <a:pt x="814148" y="6479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BF92A393-9075-465B-93A9-6C3649D001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15917" y="3638717"/>
            <a:ext cx="1445873" cy="922989"/>
          </a:xfrm>
          <a:custGeom>
            <a:avLst/>
            <a:gdLst>
              <a:gd name="connsiteX0" fmla="*/ 243190 w 1445873"/>
              <a:gd name="connsiteY0" fmla="*/ 0 h 922989"/>
              <a:gd name="connsiteX1" fmla="*/ 1445873 w 1445873"/>
              <a:gd name="connsiteY1" fmla="*/ 437130 h 922989"/>
              <a:gd name="connsiteX2" fmla="*/ 1377417 w 1445873"/>
              <a:gd name="connsiteY2" fmla="*/ 574987 h 922989"/>
              <a:gd name="connsiteX3" fmla="*/ 1291757 w 1445873"/>
              <a:gd name="connsiteY3" fmla="*/ 863401 h 922989"/>
              <a:gd name="connsiteX4" fmla="*/ 1282663 w 1445873"/>
              <a:gd name="connsiteY4" fmla="*/ 922989 h 922989"/>
              <a:gd name="connsiteX5" fmla="*/ 0 w 1445873"/>
              <a:gd name="connsiteY5" fmla="*/ 922989 h 922989"/>
              <a:gd name="connsiteX6" fmla="*/ 815 w 1445873"/>
              <a:gd name="connsiteY6" fmla="*/ 906854 h 922989"/>
              <a:gd name="connsiteX7" fmla="*/ 201346 w 1445873"/>
              <a:gd name="connsiteY7" fmla="*/ 91825 h 92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5873" h="922989">
                <a:moveTo>
                  <a:pt x="243190" y="0"/>
                </a:moveTo>
                <a:lnTo>
                  <a:pt x="1445873" y="437130"/>
                </a:lnTo>
                <a:lnTo>
                  <a:pt x="1377417" y="574987"/>
                </a:lnTo>
                <a:cubicBezTo>
                  <a:pt x="1340928" y="667522"/>
                  <a:pt x="1312114" y="763921"/>
                  <a:pt x="1291757" y="863401"/>
                </a:cubicBezTo>
                <a:lnTo>
                  <a:pt x="1282663" y="922989"/>
                </a:lnTo>
                <a:lnTo>
                  <a:pt x="0" y="922989"/>
                </a:lnTo>
                <a:lnTo>
                  <a:pt x="815" y="906854"/>
                </a:lnTo>
                <a:cubicBezTo>
                  <a:pt x="29788" y="621554"/>
                  <a:pt x="98507" y="348003"/>
                  <a:pt x="201346" y="91825"/>
                </a:cubicBezTo>
                <a:close/>
              </a:path>
            </a:pathLst>
          </a:custGeom>
        </p:spPr>
        <p:txBody>
          <a:bodyPr wrap="square" anchor="b">
            <a:noAutofit/>
          </a:bodyPr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0C3DDB-B761-4571-AA3F-38E9A36973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54107" y="3715391"/>
            <a:ext cx="1944491" cy="847083"/>
          </a:xfrm>
          <a:custGeom>
            <a:avLst/>
            <a:gdLst>
              <a:gd name="connsiteX0" fmla="*/ 973358 w 1944491"/>
              <a:gd name="connsiteY0" fmla="*/ 0 h 847083"/>
              <a:gd name="connsiteX1" fmla="*/ 1937344 w 1944491"/>
              <a:gd name="connsiteY1" fmla="*/ 785671 h 847083"/>
              <a:gd name="connsiteX2" fmla="*/ 1944491 w 1944491"/>
              <a:gd name="connsiteY2" fmla="*/ 832503 h 847083"/>
              <a:gd name="connsiteX3" fmla="*/ 1944491 w 1944491"/>
              <a:gd name="connsiteY3" fmla="*/ 847083 h 847083"/>
              <a:gd name="connsiteX4" fmla="*/ 0 w 1944491"/>
              <a:gd name="connsiteY4" fmla="*/ 847083 h 847083"/>
              <a:gd name="connsiteX5" fmla="*/ 9373 w 1944491"/>
              <a:gd name="connsiteY5" fmla="*/ 785671 h 847083"/>
              <a:gd name="connsiteX6" fmla="*/ 973358 w 1944491"/>
              <a:gd name="connsiteY6" fmla="*/ 0 h 84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4491" h="847083">
                <a:moveTo>
                  <a:pt x="973358" y="0"/>
                </a:moveTo>
                <a:cubicBezTo>
                  <a:pt x="1448864" y="0"/>
                  <a:pt x="1845591" y="337290"/>
                  <a:pt x="1937344" y="785671"/>
                </a:cubicBezTo>
                <a:lnTo>
                  <a:pt x="1944491" y="832503"/>
                </a:lnTo>
                <a:lnTo>
                  <a:pt x="1944491" y="847083"/>
                </a:lnTo>
                <a:lnTo>
                  <a:pt x="0" y="847083"/>
                </a:lnTo>
                <a:lnTo>
                  <a:pt x="9373" y="785671"/>
                </a:lnTo>
                <a:cubicBezTo>
                  <a:pt x="101125" y="337290"/>
                  <a:pt x="497853" y="0"/>
                  <a:pt x="973358" y="0"/>
                </a:cubicBez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6523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8012268" y="4626957"/>
            <a:ext cx="842783" cy="347342"/>
            <a:chOff x="2003" y="67"/>
            <a:chExt cx="2686" cy="1107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Connecteur droit 8">
            <a:extLst>
              <a:ext uri="{FF2B5EF4-FFF2-40B4-BE49-F238E27FC236}">
                <a16:creationId xmlns:a16="http://schemas.microsoft.com/office/drawing/2014/main" id="{5063B7AA-E60E-4308-A934-AA46612948A5}"/>
              </a:ext>
            </a:extLst>
          </p:cNvPr>
          <p:cNvCxnSpPr>
            <a:cxnSpLocks/>
          </p:cNvCxnSpPr>
          <p:nvPr userDrawn="1"/>
        </p:nvCxnSpPr>
        <p:spPr>
          <a:xfrm flipH="1">
            <a:off x="1425575" y="4884015"/>
            <a:ext cx="642302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19">
            <a:extLst>
              <a:ext uri="{FF2B5EF4-FFF2-40B4-BE49-F238E27FC236}">
                <a16:creationId xmlns:a16="http://schemas.microsoft.com/office/drawing/2014/main" id="{EDEC8F9A-776A-4DFD-9C2F-DE808C8F5C84}"/>
              </a:ext>
            </a:extLst>
          </p:cNvPr>
          <p:cNvGrpSpPr/>
          <p:nvPr userDrawn="1"/>
        </p:nvGrpSpPr>
        <p:grpSpPr>
          <a:xfrm>
            <a:off x="289722" y="4852988"/>
            <a:ext cx="452438" cy="65088"/>
            <a:chOff x="289722" y="4741069"/>
            <a:chExt cx="452438" cy="65088"/>
          </a:xfrm>
        </p:grpSpPr>
        <p:sp>
          <p:nvSpPr>
            <p:cNvPr id="33" name="Ellipse 20">
              <a:extLst>
                <a:ext uri="{FF2B5EF4-FFF2-40B4-BE49-F238E27FC236}">
                  <a16:creationId xmlns:a16="http://schemas.microsoft.com/office/drawing/2014/main" id="{C4F352E2-DFAD-4FB9-AA98-42AEFD3C3125}"/>
                </a:ext>
              </a:extLst>
            </p:cNvPr>
            <p:cNvSpPr/>
            <p:nvPr userDrawn="1"/>
          </p:nvSpPr>
          <p:spPr>
            <a:xfrm>
              <a:off x="28972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21">
              <a:extLst>
                <a:ext uri="{FF2B5EF4-FFF2-40B4-BE49-F238E27FC236}">
                  <a16:creationId xmlns:a16="http://schemas.microsoft.com/office/drawing/2014/main" id="{D25ADAF4-3472-4216-94F9-6754F12EEA15}"/>
                </a:ext>
              </a:extLst>
            </p:cNvPr>
            <p:cNvSpPr/>
            <p:nvPr userDrawn="1"/>
          </p:nvSpPr>
          <p:spPr>
            <a:xfrm>
              <a:off x="418839" y="4741069"/>
              <a:ext cx="65088" cy="6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23">
              <a:extLst>
                <a:ext uri="{FF2B5EF4-FFF2-40B4-BE49-F238E27FC236}">
                  <a16:creationId xmlns:a16="http://schemas.microsoft.com/office/drawing/2014/main" id="{4D93EC8A-F8AF-4185-8BB3-63FB9277FCEA}"/>
                </a:ext>
              </a:extLst>
            </p:cNvPr>
            <p:cNvSpPr/>
            <p:nvPr userDrawn="1"/>
          </p:nvSpPr>
          <p:spPr>
            <a:xfrm>
              <a:off x="547956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28">
              <a:extLst>
                <a:ext uri="{FF2B5EF4-FFF2-40B4-BE49-F238E27FC236}">
                  <a16:creationId xmlns:a16="http://schemas.microsoft.com/office/drawing/2014/main" id="{62173DAE-822A-4763-ACE9-58BB5460B48D}"/>
                </a:ext>
              </a:extLst>
            </p:cNvPr>
            <p:cNvSpPr/>
            <p:nvPr userDrawn="1"/>
          </p:nvSpPr>
          <p:spPr>
            <a:xfrm>
              <a:off x="67707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space réservé du numéro de diapositive 10">
            <a:extLst>
              <a:ext uri="{FF2B5EF4-FFF2-40B4-BE49-F238E27FC236}">
                <a16:creationId xmlns:a16="http://schemas.microsoft.com/office/drawing/2014/main" id="{F48CE5D9-14D4-474A-B7AE-7B25878A954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53248" y="4737600"/>
            <a:ext cx="337471" cy="273844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857C23-B411-46BE-89FD-C7AE84FD7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253" y="240807"/>
            <a:ext cx="5553800" cy="324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37D00D9-5384-444F-80A8-4965271E1C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1253" y="476748"/>
            <a:ext cx="5553798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89A59F8-A95E-4A7F-8E02-C9FD319022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3200400" cy="451485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CE827906-CB6A-4892-BF45-CF4CB9B307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1252" y="857253"/>
            <a:ext cx="5553798" cy="365538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 marL="361950" marR="0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627063" marR="0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625475" marR="0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361950" marR="0" lvl="2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000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00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7063" marR="0" lvl="3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5475" marR="0" lvl="4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93685370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E1B1A46-0E02-4C4F-9A1D-3CBB4FF9F123}"/>
              </a:ext>
            </a:extLst>
          </p:cNvPr>
          <p:cNvSpPr/>
          <p:nvPr userDrawn="1"/>
        </p:nvSpPr>
        <p:spPr>
          <a:xfrm>
            <a:off x="3051783" y="1042009"/>
            <a:ext cx="3040434" cy="3040434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89D7C3FF-DC91-43A7-BAB8-9EE8EE81A59D}"/>
              </a:ext>
            </a:extLst>
          </p:cNvPr>
          <p:cNvSpPr/>
          <p:nvPr userDrawn="1"/>
        </p:nvSpPr>
        <p:spPr>
          <a:xfrm>
            <a:off x="2284163" y="274388"/>
            <a:ext cx="4575675" cy="4575675"/>
          </a:xfrm>
          <a:prstGeom prst="flowChartConnector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597A52F-AF11-41A1-B232-49940F539EAF}"/>
              </a:ext>
            </a:extLst>
          </p:cNvPr>
          <p:cNvSpPr/>
          <p:nvPr userDrawn="1"/>
        </p:nvSpPr>
        <p:spPr>
          <a:xfrm>
            <a:off x="3294591" y="960548"/>
            <a:ext cx="579130" cy="57913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2C004A2-F02A-4D44-9704-11330CA7BD32}"/>
              </a:ext>
            </a:extLst>
          </p:cNvPr>
          <p:cNvSpPr/>
          <p:nvPr userDrawn="1"/>
        </p:nvSpPr>
        <p:spPr>
          <a:xfrm>
            <a:off x="5220359" y="916600"/>
            <a:ext cx="579130" cy="57913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0D2A50D-904E-461C-AFB5-E603E5DCE10D}"/>
              </a:ext>
            </a:extLst>
          </p:cNvPr>
          <p:cNvSpPr/>
          <p:nvPr userDrawn="1"/>
        </p:nvSpPr>
        <p:spPr>
          <a:xfrm>
            <a:off x="2684250" y="2571515"/>
            <a:ext cx="579130" cy="57913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C68AE57-AAF4-4ECD-92F3-47E58C4D7F01}"/>
              </a:ext>
            </a:extLst>
          </p:cNvPr>
          <p:cNvSpPr/>
          <p:nvPr userDrawn="1"/>
        </p:nvSpPr>
        <p:spPr>
          <a:xfrm>
            <a:off x="5894733" y="2606341"/>
            <a:ext cx="579130" cy="57913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C2FA552D-2BD4-4A8F-8CC6-4525876A948F}"/>
              </a:ext>
            </a:extLst>
          </p:cNvPr>
          <p:cNvSpPr/>
          <p:nvPr userDrawn="1"/>
        </p:nvSpPr>
        <p:spPr>
          <a:xfrm>
            <a:off x="4332744" y="3906929"/>
            <a:ext cx="579130" cy="57913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FEC69D74-D7FC-42A4-AE0D-9982AB2A87F5}"/>
              </a:ext>
            </a:extLst>
          </p:cNvPr>
          <p:cNvSpPr/>
          <p:nvPr userDrawn="1"/>
        </p:nvSpPr>
        <p:spPr>
          <a:xfrm>
            <a:off x="6092217" y="837576"/>
            <a:ext cx="182880" cy="1828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8CEFB136-949E-4E5E-8FE3-E2F96011C768}"/>
              </a:ext>
            </a:extLst>
          </p:cNvPr>
          <p:cNvSpPr/>
          <p:nvPr userDrawn="1"/>
        </p:nvSpPr>
        <p:spPr>
          <a:xfrm>
            <a:off x="6092217" y="4116412"/>
            <a:ext cx="182880" cy="1828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FA83F0E-D95E-49E5-89C8-DE749FEAB705}"/>
              </a:ext>
            </a:extLst>
          </p:cNvPr>
          <p:cNvSpPr/>
          <p:nvPr userDrawn="1"/>
        </p:nvSpPr>
        <p:spPr>
          <a:xfrm>
            <a:off x="2228651" y="2024189"/>
            <a:ext cx="182880" cy="1828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8CC2AB1B-4E19-412E-BA07-A837CB810F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7560" y="1327786"/>
            <a:ext cx="2468880" cy="2468880"/>
          </a:xfrm>
          <a:prstGeom prst="flowChartConnector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8620E0A-57CE-409F-A798-EF75D4C74B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798" y="1985205"/>
            <a:ext cx="2059172" cy="274320"/>
          </a:xfrm>
        </p:spPr>
        <p:txBody>
          <a:bodyPr>
            <a:normAutofit/>
          </a:bodyPr>
          <a:lstStyle>
            <a:lvl1pPr algn="r">
              <a:defRPr lang="en-US" sz="1200" b="1" kern="1200" baseline="0" dirty="0" smtClean="0">
                <a:solidFill>
                  <a:schemeClr val="accent4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1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74FC0CC8-94CD-42B4-9F7D-19820751CD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4798" y="2259526"/>
            <a:ext cx="2059172" cy="457200"/>
          </a:xfrm>
        </p:spPr>
        <p:txBody>
          <a:bodyPr>
            <a:normAutofit/>
          </a:bodyPr>
          <a:lstStyle>
            <a:lvl1pPr algn="r">
              <a:defRPr lang="en-US" sz="11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70FC5767-E522-4385-8C21-6E9A7161B6D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01704" y="786579"/>
            <a:ext cx="2059172" cy="274320"/>
          </a:xfrm>
        </p:spPr>
        <p:txBody>
          <a:bodyPr>
            <a:normAutofit/>
          </a:bodyPr>
          <a:lstStyle>
            <a:lvl1pPr algn="l">
              <a:defRPr lang="en-US" sz="1200" b="1" kern="1200" baseline="0" dirty="0" smtClean="0">
                <a:solidFill>
                  <a:schemeClr val="accent4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1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FF28A0B-D42A-488C-AE3E-B708A91125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01704" y="1060900"/>
            <a:ext cx="2059172" cy="457200"/>
          </a:xfrm>
        </p:spPr>
        <p:txBody>
          <a:bodyPr>
            <a:normAutofit/>
          </a:bodyPr>
          <a:lstStyle>
            <a:lvl1pPr algn="l">
              <a:defRPr lang="en-US" sz="11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0C27F38A-C781-4CF9-AEB2-D86DA6A21E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12163" y="4068858"/>
            <a:ext cx="2059172" cy="274320"/>
          </a:xfrm>
        </p:spPr>
        <p:txBody>
          <a:bodyPr>
            <a:normAutofit/>
          </a:bodyPr>
          <a:lstStyle>
            <a:lvl1pPr algn="l">
              <a:defRPr lang="en-US" sz="1200" b="1" kern="1200" baseline="0" dirty="0" smtClean="0">
                <a:solidFill>
                  <a:schemeClr val="accent4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1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E250017A-5704-4F5B-AC12-ACE235A2B2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12163" y="4343179"/>
            <a:ext cx="2059172" cy="457200"/>
          </a:xfrm>
        </p:spPr>
        <p:txBody>
          <a:bodyPr>
            <a:normAutofit/>
          </a:bodyPr>
          <a:lstStyle>
            <a:lvl1pPr algn="l">
              <a:defRPr lang="en-US" sz="11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01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Agenda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BFECFA-E8BA-49B1-8495-18B80C406AEE}"/>
              </a:ext>
            </a:extLst>
          </p:cNvPr>
          <p:cNvSpPr/>
          <p:nvPr userDrawn="1"/>
        </p:nvSpPr>
        <p:spPr>
          <a:xfrm>
            <a:off x="0" y="0"/>
            <a:ext cx="9140880" cy="51435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8C82F9-1D41-481C-9D69-0CAD8C188CB4}"/>
              </a:ext>
            </a:extLst>
          </p:cNvPr>
          <p:cNvSpPr/>
          <p:nvPr userDrawn="1"/>
        </p:nvSpPr>
        <p:spPr>
          <a:xfrm>
            <a:off x="2" y="0"/>
            <a:ext cx="27431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F5C70-6F87-4D84-BB5D-D2803D910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405" y="240807"/>
            <a:ext cx="8292420" cy="57631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922F35-2BB3-4614-9C1F-046073DF483F}"/>
              </a:ext>
            </a:extLst>
          </p:cNvPr>
          <p:cNvSpPr/>
          <p:nvPr userDrawn="1"/>
        </p:nvSpPr>
        <p:spPr>
          <a:xfrm>
            <a:off x="336175" y="-1"/>
            <a:ext cx="100853" cy="1176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1562FB0-644D-463B-A0C7-3DB09840759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012268" y="4626957"/>
            <a:ext cx="842783" cy="347342"/>
            <a:chOff x="2003" y="67"/>
            <a:chExt cx="2686" cy="110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85478FF-7534-4E29-AB9E-BBDD350EA9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1E4A1ED-F228-425E-8779-7C8F088819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C50D9C9-6D37-4F8F-B18E-FEE37BB79D83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2ED3FC8-AF0C-4DA8-B776-ACDE059A03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A4E9D04-1AA1-4C8A-A002-5A400DB85CBE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C8112AE7-0A61-425C-9AA3-5A6E345B3E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CE6CB71-8AF7-47AE-8DB4-5F186645B29A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0FC92F6-4845-44C6-B42A-1C54946CD3D1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A362DECF-EA0B-4795-9FCB-E9B8D1B3C8C4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4B4E062-9FD7-4869-8879-92A6EE236F05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98FB762-E898-4D07-9306-02C95B1A75AB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5FCB3CA-EEF1-403B-9DDD-8AA7108F0AE4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FCA5B1A-E599-4770-BEB0-BFAF857402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E0A998F3-8CA3-4B7E-9156-F925C97D54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6B4A53A-EF2E-47AF-8E9D-70054D13D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0526C23-431C-4721-B69F-05A2CB62C5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4B0012F-BB6B-4D76-B6AE-C2103F7B348A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7D80539-F3A2-49D9-986C-BFDDD1E642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3E6C750-5A28-486B-933F-872BEDB5F096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</p:grp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E0B5691D-974D-417D-B337-1D08FA499B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0165" y="1187043"/>
            <a:ext cx="5015452" cy="3512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81BE2446-6D4D-4CE9-9AF7-0386AE49C6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79" y="1187043"/>
            <a:ext cx="604023" cy="628761"/>
          </a:xfrm>
        </p:spPr>
        <p:txBody>
          <a:bodyPr anchor="ctr">
            <a:noAutofit/>
          </a:bodyPr>
          <a:lstStyle>
            <a:lvl1pPr algn="r">
              <a:defRPr sz="3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61095ECE-95D8-43E8-8123-7C4C4CAD3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879" y="1819341"/>
            <a:ext cx="604023" cy="628761"/>
          </a:xfrm>
        </p:spPr>
        <p:txBody>
          <a:bodyPr anchor="ctr">
            <a:noAutofit/>
          </a:bodyPr>
          <a:lstStyle>
            <a:lvl1pPr algn="r">
              <a:defRPr sz="3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F74516F-DC6D-408E-AC6E-12CD708716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879" y="2451639"/>
            <a:ext cx="604023" cy="628761"/>
          </a:xfrm>
        </p:spPr>
        <p:txBody>
          <a:bodyPr anchor="ctr">
            <a:noAutofit/>
          </a:bodyPr>
          <a:lstStyle>
            <a:lvl1pPr algn="r">
              <a:defRPr sz="3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5CCD6026-5985-4FCB-80DE-291DF776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50879" y="3083937"/>
            <a:ext cx="604023" cy="628761"/>
          </a:xfrm>
        </p:spPr>
        <p:txBody>
          <a:bodyPr anchor="ctr">
            <a:noAutofit/>
          </a:bodyPr>
          <a:lstStyle>
            <a:lvl1pPr algn="r">
              <a:defRPr sz="3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7E898799-A5B1-4CF6-BA92-168012489C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50879" y="3716234"/>
            <a:ext cx="604023" cy="628761"/>
          </a:xfrm>
        </p:spPr>
        <p:txBody>
          <a:bodyPr anchor="ctr">
            <a:noAutofit/>
          </a:bodyPr>
          <a:lstStyle>
            <a:lvl1pPr algn="r">
              <a:defRPr sz="3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3FAE029-7E5B-448B-89A3-3EEB4A73209F}"/>
              </a:ext>
            </a:extLst>
          </p:cNvPr>
          <p:cNvCxnSpPr>
            <a:cxnSpLocks/>
          </p:cNvCxnSpPr>
          <p:nvPr userDrawn="1"/>
        </p:nvCxnSpPr>
        <p:spPr>
          <a:xfrm>
            <a:off x="3678182" y="1274592"/>
            <a:ext cx="0" cy="4572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0EBF55-7351-46F4-A3DD-604DBF257701}"/>
              </a:ext>
            </a:extLst>
          </p:cNvPr>
          <p:cNvCxnSpPr>
            <a:cxnSpLocks/>
          </p:cNvCxnSpPr>
          <p:nvPr userDrawn="1"/>
        </p:nvCxnSpPr>
        <p:spPr>
          <a:xfrm>
            <a:off x="3678182" y="1906448"/>
            <a:ext cx="0" cy="4572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0BF8B0-481B-4C23-9D7F-A6DA7D057BE3}"/>
              </a:ext>
            </a:extLst>
          </p:cNvPr>
          <p:cNvCxnSpPr>
            <a:cxnSpLocks/>
          </p:cNvCxnSpPr>
          <p:nvPr userDrawn="1"/>
        </p:nvCxnSpPr>
        <p:spPr>
          <a:xfrm>
            <a:off x="3678182" y="2538304"/>
            <a:ext cx="0" cy="4572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9DDBF0-1915-4415-B24D-C29C29D5365C}"/>
              </a:ext>
            </a:extLst>
          </p:cNvPr>
          <p:cNvCxnSpPr>
            <a:cxnSpLocks/>
          </p:cNvCxnSpPr>
          <p:nvPr userDrawn="1"/>
        </p:nvCxnSpPr>
        <p:spPr>
          <a:xfrm>
            <a:off x="3678182" y="3170160"/>
            <a:ext cx="0" cy="4572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CE22BD-9A90-460B-8D00-4CE0B1D8C6FB}"/>
              </a:ext>
            </a:extLst>
          </p:cNvPr>
          <p:cNvCxnSpPr>
            <a:cxnSpLocks/>
          </p:cNvCxnSpPr>
          <p:nvPr userDrawn="1"/>
        </p:nvCxnSpPr>
        <p:spPr>
          <a:xfrm>
            <a:off x="3678182" y="3802014"/>
            <a:ext cx="0" cy="4572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D6E5616F-FD71-4DA3-886F-EA24786089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0165" y="1466353"/>
            <a:ext cx="5015452" cy="3512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B196A52E-9C74-42DE-BB15-4B2CED4FFA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90165" y="1817573"/>
            <a:ext cx="5015452" cy="3512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B866235E-AF5C-4CC6-BCE4-6D0612B276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90165" y="2096882"/>
            <a:ext cx="5015452" cy="3512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5" name="Text Placeholder 22">
            <a:extLst>
              <a:ext uri="{FF2B5EF4-FFF2-40B4-BE49-F238E27FC236}">
                <a16:creationId xmlns:a16="http://schemas.microsoft.com/office/drawing/2014/main" id="{2D1163A6-CBA7-4421-8569-93492D362C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90165" y="2451639"/>
            <a:ext cx="5015452" cy="3512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6" name="Text Placeholder 22">
            <a:extLst>
              <a:ext uri="{FF2B5EF4-FFF2-40B4-BE49-F238E27FC236}">
                <a16:creationId xmlns:a16="http://schemas.microsoft.com/office/drawing/2014/main" id="{C71C83C9-414A-45B4-9983-2F4C7C3D83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90165" y="2729180"/>
            <a:ext cx="5015452" cy="3512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0CAB2D99-C1F7-4DB0-9526-BBD07BA21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90165" y="3083937"/>
            <a:ext cx="5015452" cy="3512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AE269F9A-623A-4FB5-B40D-78C47587538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90165" y="3361478"/>
            <a:ext cx="5015452" cy="3512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C864BB1C-619B-483F-919F-78F5BF7A0F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90165" y="3716234"/>
            <a:ext cx="5015452" cy="3512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954D7433-4FC6-46D8-A11A-9745B5D23D2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0165" y="3993775"/>
            <a:ext cx="5015452" cy="3512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27633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8012268" y="4626957"/>
            <a:ext cx="842783" cy="347342"/>
            <a:chOff x="2003" y="67"/>
            <a:chExt cx="2686" cy="1107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Connecteur droit 8">
            <a:extLst>
              <a:ext uri="{FF2B5EF4-FFF2-40B4-BE49-F238E27FC236}">
                <a16:creationId xmlns:a16="http://schemas.microsoft.com/office/drawing/2014/main" id="{5063B7AA-E60E-4308-A934-AA46612948A5}"/>
              </a:ext>
            </a:extLst>
          </p:cNvPr>
          <p:cNvCxnSpPr>
            <a:cxnSpLocks/>
          </p:cNvCxnSpPr>
          <p:nvPr userDrawn="1"/>
        </p:nvCxnSpPr>
        <p:spPr>
          <a:xfrm flipH="1">
            <a:off x="1425575" y="4884015"/>
            <a:ext cx="642302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19">
            <a:extLst>
              <a:ext uri="{FF2B5EF4-FFF2-40B4-BE49-F238E27FC236}">
                <a16:creationId xmlns:a16="http://schemas.microsoft.com/office/drawing/2014/main" id="{EDEC8F9A-776A-4DFD-9C2F-DE808C8F5C84}"/>
              </a:ext>
            </a:extLst>
          </p:cNvPr>
          <p:cNvGrpSpPr/>
          <p:nvPr userDrawn="1"/>
        </p:nvGrpSpPr>
        <p:grpSpPr>
          <a:xfrm>
            <a:off x="289722" y="4852988"/>
            <a:ext cx="452438" cy="65088"/>
            <a:chOff x="289722" y="4741069"/>
            <a:chExt cx="452438" cy="65088"/>
          </a:xfrm>
        </p:grpSpPr>
        <p:sp>
          <p:nvSpPr>
            <p:cNvPr id="33" name="Ellipse 20">
              <a:extLst>
                <a:ext uri="{FF2B5EF4-FFF2-40B4-BE49-F238E27FC236}">
                  <a16:creationId xmlns:a16="http://schemas.microsoft.com/office/drawing/2014/main" id="{C4F352E2-DFAD-4FB9-AA98-42AEFD3C3125}"/>
                </a:ext>
              </a:extLst>
            </p:cNvPr>
            <p:cNvSpPr/>
            <p:nvPr userDrawn="1"/>
          </p:nvSpPr>
          <p:spPr>
            <a:xfrm>
              <a:off x="28972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21">
              <a:extLst>
                <a:ext uri="{FF2B5EF4-FFF2-40B4-BE49-F238E27FC236}">
                  <a16:creationId xmlns:a16="http://schemas.microsoft.com/office/drawing/2014/main" id="{D25ADAF4-3472-4216-94F9-6754F12EEA15}"/>
                </a:ext>
              </a:extLst>
            </p:cNvPr>
            <p:cNvSpPr/>
            <p:nvPr userDrawn="1"/>
          </p:nvSpPr>
          <p:spPr>
            <a:xfrm>
              <a:off x="418839" y="4741069"/>
              <a:ext cx="65088" cy="6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23">
              <a:extLst>
                <a:ext uri="{FF2B5EF4-FFF2-40B4-BE49-F238E27FC236}">
                  <a16:creationId xmlns:a16="http://schemas.microsoft.com/office/drawing/2014/main" id="{4D93EC8A-F8AF-4185-8BB3-63FB9277FCEA}"/>
                </a:ext>
              </a:extLst>
            </p:cNvPr>
            <p:cNvSpPr/>
            <p:nvPr userDrawn="1"/>
          </p:nvSpPr>
          <p:spPr>
            <a:xfrm>
              <a:off x="547956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28">
              <a:extLst>
                <a:ext uri="{FF2B5EF4-FFF2-40B4-BE49-F238E27FC236}">
                  <a16:creationId xmlns:a16="http://schemas.microsoft.com/office/drawing/2014/main" id="{62173DAE-822A-4763-ACE9-58BB5460B48D}"/>
                </a:ext>
              </a:extLst>
            </p:cNvPr>
            <p:cNvSpPr/>
            <p:nvPr userDrawn="1"/>
          </p:nvSpPr>
          <p:spPr>
            <a:xfrm>
              <a:off x="67707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space réservé du numéro de diapositive 10">
            <a:extLst>
              <a:ext uri="{FF2B5EF4-FFF2-40B4-BE49-F238E27FC236}">
                <a16:creationId xmlns:a16="http://schemas.microsoft.com/office/drawing/2014/main" id="{F48CE5D9-14D4-474A-B7AE-7B25878A954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53248" y="4737600"/>
            <a:ext cx="337471" cy="273844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857C23-B411-46BE-89FD-C7AE84FD7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225" y="240807"/>
            <a:ext cx="5645737" cy="324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37D00D9-5384-444F-80A8-4965271E1C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5645735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89A59F8-A95E-4A7F-8E02-C9FD319022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43600" y="0"/>
            <a:ext cx="3200400" cy="451485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CE827906-CB6A-4892-BF45-CF4CB9B307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225" y="857254"/>
            <a:ext cx="5645737" cy="1714496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 marL="361950" marR="0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627063" marR="0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625475" marR="0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361950" marR="0" lvl="2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000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00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7063" marR="0" lvl="3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5475" marR="0" lvl="4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28452383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407C8-A2AD-4ED5-9403-7B41CF22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7AE856-1ED1-4803-A832-76979E59C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225" y="240807"/>
            <a:ext cx="8606010" cy="324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3EEA39-7F11-4782-8926-081979389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25791-96D8-454E-98F7-7937CC4CF8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9224" y="1312096"/>
            <a:ext cx="3319475" cy="274320"/>
          </a:xfrm>
        </p:spPr>
        <p:txBody>
          <a:bodyPr/>
          <a:lstStyle>
            <a:lvl1pPr algn="r">
              <a:defRPr lang="en-US" sz="1400" b="1" kern="1200" baseline="0" dirty="0" smtClean="0">
                <a:solidFill>
                  <a:schemeClr val="accent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100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F7D3B03-8CEC-48D7-9BA0-442C48CE71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224" y="2286709"/>
            <a:ext cx="3319475" cy="274320"/>
          </a:xfrm>
        </p:spPr>
        <p:txBody>
          <a:bodyPr/>
          <a:lstStyle>
            <a:lvl1pPr algn="r">
              <a:defRPr lang="en-US" sz="1400" b="1" kern="1200" baseline="0" dirty="0" smtClean="0">
                <a:solidFill>
                  <a:schemeClr val="accent4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100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3559C3E-597B-490A-92E2-8DAE64ECE5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224" y="3261322"/>
            <a:ext cx="3319475" cy="274320"/>
          </a:xfrm>
        </p:spPr>
        <p:txBody>
          <a:bodyPr/>
          <a:lstStyle>
            <a:lvl1pPr algn="r">
              <a:defRPr lang="en-US" sz="1400" b="1" kern="1200" baseline="0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100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B3BAB-8EC5-4E47-B9DA-05A18191552C}"/>
              </a:ext>
            </a:extLst>
          </p:cNvPr>
          <p:cNvSpPr/>
          <p:nvPr userDrawn="1"/>
        </p:nvSpPr>
        <p:spPr>
          <a:xfrm>
            <a:off x="4713514" y="3258404"/>
            <a:ext cx="731520" cy="731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4599C-4C38-47F2-A9F3-8DCA9B4A4EB6}"/>
              </a:ext>
            </a:extLst>
          </p:cNvPr>
          <p:cNvSpPr/>
          <p:nvPr userDrawn="1"/>
        </p:nvSpPr>
        <p:spPr>
          <a:xfrm>
            <a:off x="3626331" y="3261323"/>
            <a:ext cx="731520" cy="7315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84BF6-F97B-4A38-9B9D-E1A1BFEFACF3}"/>
              </a:ext>
            </a:extLst>
          </p:cNvPr>
          <p:cNvSpPr/>
          <p:nvPr userDrawn="1"/>
        </p:nvSpPr>
        <p:spPr>
          <a:xfrm>
            <a:off x="4713514" y="2283791"/>
            <a:ext cx="731520" cy="731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8A3F5F-BACE-471E-9F6F-9932E0C690DF}"/>
              </a:ext>
            </a:extLst>
          </p:cNvPr>
          <p:cNvSpPr/>
          <p:nvPr userDrawn="1"/>
        </p:nvSpPr>
        <p:spPr>
          <a:xfrm>
            <a:off x="3626331" y="2286710"/>
            <a:ext cx="731520" cy="731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52D076-1DC3-4BA7-8E89-A0263A10CB2E}"/>
              </a:ext>
            </a:extLst>
          </p:cNvPr>
          <p:cNvSpPr/>
          <p:nvPr userDrawn="1"/>
        </p:nvSpPr>
        <p:spPr>
          <a:xfrm>
            <a:off x="4702629" y="1309178"/>
            <a:ext cx="73152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38755F-D40E-4750-B775-567A83FFF4C2}"/>
              </a:ext>
            </a:extLst>
          </p:cNvPr>
          <p:cNvSpPr/>
          <p:nvPr userDrawn="1"/>
        </p:nvSpPr>
        <p:spPr>
          <a:xfrm>
            <a:off x="3615446" y="1312098"/>
            <a:ext cx="73152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0D278FA-B0AA-43A9-9D64-572FE20A9B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0896" y="1309179"/>
            <a:ext cx="3319475" cy="277238"/>
          </a:xfrm>
        </p:spPr>
        <p:txBody>
          <a:bodyPr/>
          <a:lstStyle>
            <a:lvl1pPr algn="l">
              <a:defRPr lang="en-US" sz="1400" b="1" kern="1200" baseline="0" dirty="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5C406C3-ABBE-4F75-97B8-28C6657E83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80896" y="2283791"/>
            <a:ext cx="3319475" cy="274320"/>
          </a:xfrm>
        </p:spPr>
        <p:txBody>
          <a:bodyPr/>
          <a:lstStyle>
            <a:lvl1pPr algn="l">
              <a:defRPr lang="en-US" sz="1400" b="1" kern="1200" baseline="0" dirty="0" smtClean="0">
                <a:solidFill>
                  <a:schemeClr val="accent6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2F8146-C796-4205-8004-06D683672B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80896" y="3258404"/>
            <a:ext cx="3319475" cy="274320"/>
          </a:xfrm>
        </p:spPr>
        <p:txBody>
          <a:bodyPr/>
          <a:lstStyle>
            <a:lvl1pPr algn="l">
              <a:defRPr lang="en-US" sz="1400" b="1" kern="1200" baseline="0" dirty="0" smtClean="0">
                <a:solidFill>
                  <a:schemeClr val="accent5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E3CA024C-95EA-420E-B9C7-57F9120677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80896" y="1586418"/>
            <a:ext cx="3319475" cy="457200"/>
          </a:xfrm>
        </p:spPr>
        <p:txBody>
          <a:bodyPr>
            <a:normAutofit/>
          </a:bodyPr>
          <a:lstStyle>
            <a:lvl1pPr algn="l">
              <a:defRPr lang="en-US" sz="11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3A109216-25DA-4353-A1B5-945ED0F4B8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0896" y="3532724"/>
            <a:ext cx="3319475" cy="457200"/>
          </a:xfrm>
        </p:spPr>
        <p:txBody>
          <a:bodyPr>
            <a:normAutofit/>
          </a:bodyPr>
          <a:lstStyle>
            <a:lvl1pPr algn="l">
              <a:defRPr lang="en-US" sz="11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056741AA-9A92-4D18-8DCF-710D7357A5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80896" y="2561030"/>
            <a:ext cx="3319475" cy="457200"/>
          </a:xfrm>
        </p:spPr>
        <p:txBody>
          <a:bodyPr>
            <a:normAutofit/>
          </a:bodyPr>
          <a:lstStyle>
            <a:lvl1pPr algn="l">
              <a:defRPr lang="en-US" sz="11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7ED4711-C116-4B13-B068-B46F6894B0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9224" y="3532724"/>
            <a:ext cx="3319475" cy="457200"/>
          </a:xfrm>
        </p:spPr>
        <p:txBody>
          <a:bodyPr>
            <a:normAutofit/>
          </a:bodyPr>
          <a:lstStyle>
            <a:lvl1pPr algn="r">
              <a:defRPr lang="en-US" sz="11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E7E2B862-0AFA-4D18-BE5F-CFC3A20FAC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9224" y="2561030"/>
            <a:ext cx="3319475" cy="457200"/>
          </a:xfrm>
        </p:spPr>
        <p:txBody>
          <a:bodyPr>
            <a:normAutofit/>
          </a:bodyPr>
          <a:lstStyle>
            <a:lvl1pPr algn="r">
              <a:defRPr lang="en-US" sz="11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A77D6DC3-6E35-4036-8D4E-E0767E285A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9224" y="1586418"/>
            <a:ext cx="3319475" cy="457200"/>
          </a:xfrm>
        </p:spPr>
        <p:txBody>
          <a:bodyPr>
            <a:normAutofit/>
          </a:bodyPr>
          <a:lstStyle>
            <a:lvl1pPr algn="r">
              <a:defRPr lang="en-US" sz="11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4705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9EC238-F0F9-454F-8357-6DC07902322D}"/>
              </a:ext>
            </a:extLst>
          </p:cNvPr>
          <p:cNvSpPr/>
          <p:nvPr userDrawn="1"/>
        </p:nvSpPr>
        <p:spPr>
          <a:xfrm>
            <a:off x="249225" y="4250940"/>
            <a:ext cx="16459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5BB467-6E09-4CB7-85E4-43919E890B62}"/>
              </a:ext>
            </a:extLst>
          </p:cNvPr>
          <p:cNvSpPr/>
          <p:nvPr userDrawn="1"/>
        </p:nvSpPr>
        <p:spPr>
          <a:xfrm>
            <a:off x="2569254" y="4250940"/>
            <a:ext cx="1645920" cy="457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B3381F-BF4D-490E-B43E-7EB3F8577149}"/>
              </a:ext>
            </a:extLst>
          </p:cNvPr>
          <p:cNvSpPr/>
          <p:nvPr userDrawn="1"/>
        </p:nvSpPr>
        <p:spPr>
          <a:xfrm>
            <a:off x="4889283" y="4250940"/>
            <a:ext cx="164592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6F6A5F-9D60-4177-99CE-0D0DECFEEACD}"/>
              </a:ext>
            </a:extLst>
          </p:cNvPr>
          <p:cNvSpPr/>
          <p:nvPr userDrawn="1"/>
        </p:nvSpPr>
        <p:spPr>
          <a:xfrm>
            <a:off x="7209312" y="4250940"/>
            <a:ext cx="1645920" cy="457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FE47F4A-88E7-40DC-BC30-8C25A4040C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225" y="1071624"/>
            <a:ext cx="1645920" cy="274320"/>
          </a:xfrm>
        </p:spPr>
        <p:txBody>
          <a:bodyPr>
            <a:normAutofit/>
          </a:bodyPr>
          <a:lstStyle>
            <a:lvl1pPr algn="l">
              <a:defRPr lang="en-US" sz="1000" b="1" kern="1200" baseline="0" dirty="0" smtClean="0">
                <a:solidFill>
                  <a:schemeClr val="accent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1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72B9929E-AEAC-4900-B983-B71E054F2F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9254" y="1071624"/>
            <a:ext cx="1645920" cy="274320"/>
          </a:xfrm>
        </p:spPr>
        <p:txBody>
          <a:bodyPr>
            <a:normAutofit/>
          </a:bodyPr>
          <a:lstStyle>
            <a:lvl1pPr algn="l">
              <a:defRPr lang="en-US" sz="1000" b="1" kern="1200" baseline="0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1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3270F5E6-7406-45A4-A252-13CADB63DF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69254" y="1345945"/>
            <a:ext cx="1645920" cy="1697700"/>
          </a:xfrm>
        </p:spPr>
        <p:txBody>
          <a:bodyPr>
            <a:normAutofit/>
          </a:bodyPr>
          <a:lstStyle>
            <a:lvl1pPr algn="l">
              <a:defRPr lang="en-US" sz="9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9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5403E74-481B-44CE-9604-1680F8FB66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89283" y="1071624"/>
            <a:ext cx="1645920" cy="274320"/>
          </a:xfrm>
        </p:spPr>
        <p:txBody>
          <a:bodyPr>
            <a:normAutofit/>
          </a:bodyPr>
          <a:lstStyle>
            <a:lvl1pPr algn="l">
              <a:defRPr lang="en-US" sz="1000" b="1" kern="1200" baseline="0" dirty="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1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E0603992-8671-40B1-A10A-13C37D52442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89283" y="1345945"/>
            <a:ext cx="1645920" cy="1697700"/>
          </a:xfrm>
        </p:spPr>
        <p:txBody>
          <a:bodyPr>
            <a:normAutofit/>
          </a:bodyPr>
          <a:lstStyle>
            <a:lvl1pPr algn="l">
              <a:defRPr lang="en-US" sz="9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9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EFB9EEB9-30B6-4D3F-81A4-B3F1238D4E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09312" y="1071624"/>
            <a:ext cx="1645920" cy="274320"/>
          </a:xfrm>
        </p:spPr>
        <p:txBody>
          <a:bodyPr>
            <a:normAutofit/>
          </a:bodyPr>
          <a:lstStyle>
            <a:lvl1pPr algn="l">
              <a:defRPr lang="en-US" sz="1000" b="1" kern="1200" baseline="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1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A4B3B68C-9CF1-4741-8230-7C87741747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9312" y="1345945"/>
            <a:ext cx="1645920" cy="1697700"/>
          </a:xfrm>
        </p:spPr>
        <p:txBody>
          <a:bodyPr>
            <a:normAutofit/>
          </a:bodyPr>
          <a:lstStyle>
            <a:lvl1pPr algn="l">
              <a:defRPr lang="en-US" sz="9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9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76A5388C-28BE-48ED-A3B2-7FB0F93F43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49225" y="1345945"/>
            <a:ext cx="1645920" cy="1697700"/>
          </a:xfrm>
        </p:spPr>
        <p:txBody>
          <a:bodyPr>
            <a:normAutofit/>
          </a:bodyPr>
          <a:lstStyle>
            <a:lvl1pPr algn="l">
              <a:defRPr lang="en-US" sz="9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100"/>
            </a:lvl2pPr>
          </a:lstStyle>
          <a:p>
            <a:pPr lvl="0"/>
            <a:r>
              <a:rPr lang="en-US"/>
              <a:t>Text Arial Regular 9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0582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4105C77-1D39-4E4A-BDAA-E98340AB6F1E}"/>
              </a:ext>
            </a:extLst>
          </p:cNvPr>
          <p:cNvSpPr/>
          <p:nvPr userDrawn="1"/>
        </p:nvSpPr>
        <p:spPr>
          <a:xfrm>
            <a:off x="1" y="857255"/>
            <a:ext cx="2986282" cy="37044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5" name="Espace réservé pour une image  4">
            <a:extLst>
              <a:ext uri="{FF2B5EF4-FFF2-40B4-BE49-F238E27FC236}">
                <a16:creationId xmlns:a16="http://schemas.microsoft.com/office/drawing/2014/main" id="{5EA94923-9B45-4C11-AC41-EF23A31021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34834" y="857254"/>
            <a:ext cx="6109166" cy="370445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4DD167-DD3B-4404-857D-607C179179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57254"/>
            <a:ext cx="2986281" cy="3704449"/>
          </a:xfrm>
          <a:solidFill>
            <a:schemeClr val="accent2"/>
          </a:solidFill>
        </p:spPr>
        <p:txBody>
          <a:bodyPr/>
          <a:lstStyle>
            <a:lvl1pPr marL="228600" indent="0">
              <a:defRPr>
                <a:solidFill>
                  <a:schemeClr val="bg1"/>
                </a:solidFill>
              </a:defRPr>
            </a:lvl1pPr>
            <a:lvl2pPr marL="228600" indent="0">
              <a:defRPr>
                <a:solidFill>
                  <a:schemeClr val="bg1"/>
                </a:solidFill>
              </a:defRPr>
            </a:lvl2pPr>
            <a:lvl3pPr marL="361950" marR="0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627063" marR="0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625475" marR="0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71168526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4105C77-1D39-4E4A-BDAA-E98340AB6F1E}"/>
              </a:ext>
            </a:extLst>
          </p:cNvPr>
          <p:cNvSpPr/>
          <p:nvPr userDrawn="1"/>
        </p:nvSpPr>
        <p:spPr>
          <a:xfrm>
            <a:off x="1" y="857255"/>
            <a:ext cx="2986282" cy="37044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4DD167-DD3B-4404-857D-607C179179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57254"/>
            <a:ext cx="2986281" cy="3704449"/>
          </a:xfrm>
          <a:noFill/>
        </p:spPr>
        <p:txBody>
          <a:bodyPr/>
          <a:lstStyle>
            <a:lvl1pPr marL="228600" indent="0">
              <a:defRPr>
                <a:solidFill>
                  <a:schemeClr val="accent4"/>
                </a:solidFill>
              </a:defRPr>
            </a:lvl1pPr>
            <a:lvl2pPr marL="228600" indent="0">
              <a:defRPr>
                <a:solidFill>
                  <a:schemeClr val="accent4"/>
                </a:solidFill>
              </a:defRPr>
            </a:lvl2pPr>
            <a:lvl3pPr marL="361950" marR="0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627063" marR="0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625475" marR="0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5" name="Espace réservé pour une image  4">
            <a:extLst>
              <a:ext uri="{FF2B5EF4-FFF2-40B4-BE49-F238E27FC236}">
                <a16:creationId xmlns:a16="http://schemas.microsoft.com/office/drawing/2014/main" id="{5EA94923-9B45-4C11-AC41-EF23A31021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34834" y="857254"/>
            <a:ext cx="6109166" cy="370445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75523404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1342-69B2-45B2-9CF9-CBA58346D0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5504" y="2112580"/>
            <a:ext cx="4079545" cy="914400"/>
          </a:xfrm>
        </p:spPr>
        <p:txBody>
          <a:bodyPr>
            <a:noAutofit/>
          </a:bodyPr>
          <a:lstStyle>
            <a:lvl1pPr marL="117475" marR="0" indent="-117475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tabLst/>
              <a:defRPr sz="900" b="0"/>
            </a:lvl1pPr>
            <a:lvl2pPr marL="0" indent="0">
              <a:buClr>
                <a:schemeClr val="accent2"/>
              </a:buClr>
              <a:buFont typeface="Arial" panose="020B0604020202020204" pitchFamily="34" charset="0"/>
              <a:buNone/>
              <a:defRPr sz="900" b="0"/>
            </a:lvl2pPr>
            <a:lvl3pPr marL="361950" indent="-82550">
              <a:buClr>
                <a:schemeClr val="accent2"/>
              </a:buClr>
              <a:buFont typeface="Arial" panose="020B0604020202020204" pitchFamily="34" charset="0"/>
              <a:buChar char="›"/>
              <a:defRPr sz="900" b="0"/>
            </a:lvl3pPr>
            <a:lvl4pPr marL="627063" indent="-74613">
              <a:buClr>
                <a:schemeClr val="accent2"/>
              </a:buClr>
              <a:buFont typeface="Arial" panose="020B0604020202020204" pitchFamily="34" charset="0"/>
              <a:buChar char="›"/>
              <a:defRPr sz="900" b="0"/>
            </a:lvl4pPr>
            <a:lvl5pPr marL="796925" indent="-171450">
              <a:buClr>
                <a:schemeClr val="accent2"/>
              </a:buClr>
              <a:buFont typeface="Arial" panose="020B0604020202020204" pitchFamily="34" charset="0"/>
              <a:buChar char="›"/>
              <a:defRPr sz="900" b="0"/>
            </a:lvl5pPr>
          </a:lstStyle>
          <a:p>
            <a:pPr lvl="0"/>
            <a:r>
              <a:rPr lang="en-US" noProof="0"/>
              <a:t>Click to edit text styles , 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8012268" y="4626957"/>
            <a:ext cx="842783" cy="347342"/>
            <a:chOff x="2003" y="67"/>
            <a:chExt cx="2686" cy="1107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noProof="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Connecteur droit 8">
            <a:extLst>
              <a:ext uri="{FF2B5EF4-FFF2-40B4-BE49-F238E27FC236}">
                <a16:creationId xmlns:a16="http://schemas.microsoft.com/office/drawing/2014/main" id="{5063B7AA-E60E-4308-A934-AA46612948A5}"/>
              </a:ext>
            </a:extLst>
          </p:cNvPr>
          <p:cNvCxnSpPr>
            <a:cxnSpLocks/>
          </p:cNvCxnSpPr>
          <p:nvPr userDrawn="1"/>
        </p:nvCxnSpPr>
        <p:spPr>
          <a:xfrm flipH="1">
            <a:off x="1425575" y="4884015"/>
            <a:ext cx="642302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19">
            <a:extLst>
              <a:ext uri="{FF2B5EF4-FFF2-40B4-BE49-F238E27FC236}">
                <a16:creationId xmlns:a16="http://schemas.microsoft.com/office/drawing/2014/main" id="{EDEC8F9A-776A-4DFD-9C2F-DE808C8F5C84}"/>
              </a:ext>
            </a:extLst>
          </p:cNvPr>
          <p:cNvGrpSpPr/>
          <p:nvPr userDrawn="1"/>
        </p:nvGrpSpPr>
        <p:grpSpPr>
          <a:xfrm>
            <a:off x="289722" y="4852988"/>
            <a:ext cx="452438" cy="65088"/>
            <a:chOff x="289722" y="4741069"/>
            <a:chExt cx="452438" cy="65088"/>
          </a:xfrm>
        </p:grpSpPr>
        <p:sp>
          <p:nvSpPr>
            <p:cNvPr id="33" name="Ellipse 20">
              <a:extLst>
                <a:ext uri="{FF2B5EF4-FFF2-40B4-BE49-F238E27FC236}">
                  <a16:creationId xmlns:a16="http://schemas.microsoft.com/office/drawing/2014/main" id="{C4F352E2-DFAD-4FB9-AA98-42AEFD3C3125}"/>
                </a:ext>
              </a:extLst>
            </p:cNvPr>
            <p:cNvSpPr/>
            <p:nvPr userDrawn="1"/>
          </p:nvSpPr>
          <p:spPr>
            <a:xfrm>
              <a:off x="28972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Ellipse 21">
              <a:extLst>
                <a:ext uri="{FF2B5EF4-FFF2-40B4-BE49-F238E27FC236}">
                  <a16:creationId xmlns:a16="http://schemas.microsoft.com/office/drawing/2014/main" id="{D25ADAF4-3472-4216-94F9-6754F12EEA15}"/>
                </a:ext>
              </a:extLst>
            </p:cNvPr>
            <p:cNvSpPr/>
            <p:nvPr userDrawn="1"/>
          </p:nvSpPr>
          <p:spPr>
            <a:xfrm>
              <a:off x="418839" y="4741069"/>
              <a:ext cx="65088" cy="6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Ellipse 23">
              <a:extLst>
                <a:ext uri="{FF2B5EF4-FFF2-40B4-BE49-F238E27FC236}">
                  <a16:creationId xmlns:a16="http://schemas.microsoft.com/office/drawing/2014/main" id="{4D93EC8A-F8AF-4185-8BB3-63FB9277FCEA}"/>
                </a:ext>
              </a:extLst>
            </p:cNvPr>
            <p:cNvSpPr/>
            <p:nvPr userDrawn="1"/>
          </p:nvSpPr>
          <p:spPr>
            <a:xfrm>
              <a:off x="547956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noProof="0"/>
            </a:p>
          </p:txBody>
        </p:sp>
        <p:sp>
          <p:nvSpPr>
            <p:cNvPr id="36" name="Ellipse 28">
              <a:extLst>
                <a:ext uri="{FF2B5EF4-FFF2-40B4-BE49-F238E27FC236}">
                  <a16:creationId xmlns:a16="http://schemas.microsoft.com/office/drawing/2014/main" id="{62173DAE-822A-4763-ACE9-58BB5460B48D}"/>
                </a:ext>
              </a:extLst>
            </p:cNvPr>
            <p:cNvSpPr/>
            <p:nvPr userDrawn="1"/>
          </p:nvSpPr>
          <p:spPr>
            <a:xfrm>
              <a:off x="67707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7" name="Espace réservé du numéro de diapositive 10">
            <a:extLst>
              <a:ext uri="{FF2B5EF4-FFF2-40B4-BE49-F238E27FC236}">
                <a16:creationId xmlns:a16="http://schemas.microsoft.com/office/drawing/2014/main" id="{F48CE5D9-14D4-474A-B7AE-7B25878A954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53248" y="4737600"/>
            <a:ext cx="337471" cy="273844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fld id="{59894E3C-CCE6-F242-84E3-BCBDD257A1E1}" type="slidenum">
              <a:rPr lang="en-US" noProof="0" smtClean="0">
                <a:solidFill>
                  <a:srgbClr val="4E4F54"/>
                </a:solidFill>
              </a:rPr>
              <a:pPr/>
              <a:t>‹N°›</a:t>
            </a:fld>
            <a:endParaRPr lang="en-US" noProof="0">
              <a:solidFill>
                <a:srgbClr val="4E4F54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857C23-B411-46BE-89FD-C7AE84FD7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253" y="240807"/>
            <a:ext cx="5553800" cy="32425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37D00D9-5384-444F-80A8-4965271E1C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1253" y="476748"/>
            <a:ext cx="5553798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INDUSTRY SECTOR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89A59F8-A95E-4A7F-8E02-C9FD319022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3200400" cy="451485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fr-FR" noProof="0"/>
              <a:t>Cliquez sur l'icône pour ajouter une image</a:t>
            </a:r>
            <a:endParaRPr lang="en-US" noProof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2995A020-5CAF-45B3-8488-14B1082A8B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5505" y="990594"/>
            <a:ext cx="4079546" cy="914400"/>
          </a:xfrm>
        </p:spPr>
        <p:txBody>
          <a:bodyPr>
            <a:normAutofit/>
          </a:bodyPr>
          <a:lstStyle>
            <a:lvl1pPr marL="117475" marR="0" indent="-117475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 sz="900" b="0"/>
            </a:lvl1pPr>
            <a:lvl2pPr marL="171450" indent="-171450">
              <a:buClr>
                <a:schemeClr val="accent1"/>
              </a:buClr>
              <a:buFont typeface="Arial" panose="020B0604020202020204" pitchFamily="34" charset="0"/>
              <a:buChar char="›"/>
              <a:defRPr/>
            </a:lvl2pPr>
            <a:lvl3pPr marL="361950" indent="-82550">
              <a:buClr>
                <a:schemeClr val="accent1"/>
              </a:buClr>
              <a:buFont typeface="Arial" panose="020B0604020202020204" pitchFamily="34" charset="0"/>
              <a:buChar char="›"/>
              <a:defRPr/>
            </a:lvl3pPr>
            <a:lvl4pPr marL="627063" indent="-74613">
              <a:buClr>
                <a:schemeClr val="accent1"/>
              </a:buClr>
              <a:buFont typeface="Arial" panose="020B0604020202020204" pitchFamily="34" charset="0"/>
              <a:buChar char="›"/>
              <a:defRPr/>
            </a:lvl4pPr>
            <a:lvl5pPr marL="796925" indent="-171450">
              <a:buClr>
                <a:schemeClr val="accent1"/>
              </a:buClr>
              <a:buFont typeface="Arial" panose="020B0604020202020204" pitchFamily="34" charset="0"/>
              <a:buChar char="›"/>
              <a:defRPr/>
            </a:lvl5pPr>
          </a:lstStyle>
          <a:p>
            <a:pPr marL="117475" marR="0" lvl="0" indent="-117475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Click to edit text styles, Arial Regular 9 </a:t>
            </a:r>
            <a:r>
              <a:rPr lang="en-US" noProof="0" err="1"/>
              <a:t>pt</a:t>
            </a:r>
            <a:endParaRPr lang="en-US" noProof="0"/>
          </a:p>
          <a:p>
            <a:pPr marL="117475" marR="0" lvl="0" indent="-117475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marL="117475" marR="0" lvl="0" indent="-117475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marL="117475" marR="0" lvl="0" indent="-117475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marL="117475" marR="0" lvl="0" indent="-117475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marL="117475" marR="0" lvl="0" indent="-117475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marL="117475" marR="0" lvl="0" indent="-117475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endParaRPr lang="en-US" noProof="0"/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C6148D01-136B-49A9-ADB4-2BE7ED7F14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5504" y="3234566"/>
            <a:ext cx="4079545" cy="914400"/>
          </a:xfrm>
        </p:spPr>
        <p:txBody>
          <a:bodyPr>
            <a:noAutofit/>
          </a:bodyPr>
          <a:lstStyle>
            <a:lvl1pPr marL="117475" marR="0" indent="-117475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Tx/>
              <a:buFont typeface="Arial" panose="020B0604020202020204" pitchFamily="34" charset="0"/>
              <a:buChar char="›"/>
              <a:tabLst/>
              <a:defRPr sz="900" b="0"/>
            </a:lvl1pPr>
            <a:lvl2pPr marL="0" indent="0">
              <a:buClr>
                <a:schemeClr val="accent2"/>
              </a:buClr>
              <a:buFont typeface="Arial" panose="020B0604020202020204" pitchFamily="34" charset="0"/>
              <a:buNone/>
              <a:defRPr sz="900" b="0"/>
            </a:lvl2pPr>
            <a:lvl3pPr marL="361950" indent="-82550">
              <a:buClr>
                <a:schemeClr val="accent2"/>
              </a:buClr>
              <a:buFont typeface="Arial" panose="020B0604020202020204" pitchFamily="34" charset="0"/>
              <a:buChar char="›"/>
              <a:defRPr sz="900" b="0"/>
            </a:lvl3pPr>
            <a:lvl4pPr marL="627063" indent="-74613">
              <a:buClr>
                <a:schemeClr val="accent2"/>
              </a:buClr>
              <a:buFont typeface="Arial" panose="020B0604020202020204" pitchFamily="34" charset="0"/>
              <a:buChar char="›"/>
              <a:defRPr sz="900" b="0"/>
            </a:lvl4pPr>
            <a:lvl5pPr marL="796925" indent="-171450">
              <a:buClr>
                <a:schemeClr val="accent2"/>
              </a:buClr>
              <a:buFont typeface="Arial" panose="020B0604020202020204" pitchFamily="34" charset="0"/>
              <a:buChar char="›"/>
              <a:defRPr sz="900" b="0"/>
            </a:lvl5pPr>
          </a:lstStyle>
          <a:p>
            <a:pPr lvl="0"/>
            <a:r>
              <a:rPr lang="en-US" noProof="0"/>
              <a:t>Click to edit text styles , 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E19AB07-B63F-4DEE-93AD-791EFCC4726E}"/>
              </a:ext>
            </a:extLst>
          </p:cNvPr>
          <p:cNvGrpSpPr/>
          <p:nvPr userDrawn="1"/>
        </p:nvGrpSpPr>
        <p:grpSpPr>
          <a:xfrm>
            <a:off x="3403904" y="2112580"/>
            <a:ext cx="1371600" cy="914400"/>
            <a:chOff x="3403904" y="2163612"/>
            <a:chExt cx="1371600" cy="914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E1A10B-F3B4-458D-B239-D4E14287DB38}"/>
                </a:ext>
              </a:extLst>
            </p:cNvPr>
            <p:cNvSpPr/>
            <p:nvPr/>
          </p:nvSpPr>
          <p:spPr>
            <a:xfrm>
              <a:off x="3403904" y="2163612"/>
              <a:ext cx="13716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71" name="Graphic 70" descr="Lightbulb">
              <a:extLst>
                <a:ext uri="{FF2B5EF4-FFF2-40B4-BE49-F238E27FC236}">
                  <a16:creationId xmlns:a16="http://schemas.microsoft.com/office/drawing/2014/main" id="{E39E75EA-DF01-4988-A5B7-2E7ECFE1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2928" y="2283440"/>
              <a:ext cx="352364" cy="352364"/>
            </a:xfrm>
            <a:prstGeom prst="rect">
              <a:avLst/>
            </a:prstGeom>
          </p:spPr>
        </p:pic>
        <p:sp>
          <p:nvSpPr>
            <p:cNvPr id="72" name="Text Placeholder 13">
              <a:extLst>
                <a:ext uri="{FF2B5EF4-FFF2-40B4-BE49-F238E27FC236}">
                  <a16:creationId xmlns:a16="http://schemas.microsoft.com/office/drawing/2014/main" id="{3A18B383-5E66-481E-BF15-26D296DF9535}"/>
                </a:ext>
              </a:extLst>
            </p:cNvPr>
            <p:cNvSpPr txBox="1">
              <a:spLocks/>
            </p:cNvSpPr>
            <p:nvPr/>
          </p:nvSpPr>
          <p:spPr>
            <a:xfrm>
              <a:off x="3472928" y="2673904"/>
              <a:ext cx="1021432" cy="2772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457200" rtl="0" eaLnBrk="1" latinLnBrk="0" hangingPunct="1">
                <a:lnSpc>
                  <a:spcPts val="18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2pPr>
              <a:lvl3pPr marL="361950" indent="-82550" algn="l" defTabSz="457200" rtl="0" eaLnBrk="1" latinLnBrk="0" hangingPunct="1">
                <a:lnSpc>
                  <a:spcPts val="2400"/>
                </a:lnSpc>
                <a:spcBef>
                  <a:spcPct val="0"/>
                </a:spcBef>
                <a:buSzTx/>
                <a:buFontTx/>
                <a:buBlip>
                  <a:blip r:embed="rId4"/>
                </a:buBlip>
                <a:defRPr lang="fr-FR" sz="1000" kern="1200" baseline="0" smtClean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627063" indent="-74613" algn="l" defTabSz="457200" rtl="0" eaLnBrk="1" latinLnBrk="0" hangingPunct="1">
                <a:lnSpc>
                  <a:spcPts val="22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800" i="1" kern="1200" baseline="0">
                  <a:solidFill>
                    <a:srgbClr val="3A75C4"/>
                  </a:solidFill>
                  <a:latin typeface="+mn-lt"/>
                  <a:ea typeface="+mn-ea"/>
                  <a:cs typeface="+mn-cs"/>
                </a:defRPr>
              </a:lvl4pPr>
              <a:lvl5pPr marL="625475" indent="0" algn="l" defTabSz="457200" rtl="0" eaLnBrk="1" latinLnBrk="0" hangingPunct="1">
                <a:spcBef>
                  <a:spcPct val="0"/>
                </a:spcBef>
                <a:buFontTx/>
                <a:buNone/>
                <a:defRPr sz="800" i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noProof="0">
                  <a:solidFill>
                    <a:schemeClr val="bg1"/>
                  </a:solidFill>
                  <a:latin typeface="Arial Black" panose="020B0A04020102020204" pitchFamily="34" charset="0"/>
                </a:rPr>
                <a:t>SOLUTIONS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A976941-9F71-4C3E-ACA6-2247DC7D2A98}"/>
              </a:ext>
            </a:extLst>
          </p:cNvPr>
          <p:cNvGrpSpPr/>
          <p:nvPr userDrawn="1"/>
        </p:nvGrpSpPr>
        <p:grpSpPr>
          <a:xfrm>
            <a:off x="3403904" y="3234566"/>
            <a:ext cx="1371600" cy="914400"/>
            <a:chOff x="3403904" y="3337609"/>
            <a:chExt cx="1371600" cy="9144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618D5D1-8D8B-4F03-8ADE-34F6CB0531F4}"/>
                </a:ext>
              </a:extLst>
            </p:cNvPr>
            <p:cNvSpPr/>
            <p:nvPr/>
          </p:nvSpPr>
          <p:spPr>
            <a:xfrm>
              <a:off x="3403904" y="3337609"/>
              <a:ext cx="1371600" cy="9144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75" name="Freeform 41">
              <a:extLst>
                <a:ext uri="{FF2B5EF4-FFF2-40B4-BE49-F238E27FC236}">
                  <a16:creationId xmlns:a16="http://schemas.microsoft.com/office/drawing/2014/main" id="{D1176BE7-942A-411F-B64E-D1E10AF44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7172" y="3458379"/>
              <a:ext cx="203875" cy="307437"/>
            </a:xfrm>
            <a:custGeom>
              <a:avLst/>
              <a:gdLst>
                <a:gd name="T0" fmla="*/ 11 w 111"/>
                <a:gd name="T1" fmla="*/ 110 h 127"/>
                <a:gd name="T2" fmla="*/ 3 w 111"/>
                <a:gd name="T3" fmla="*/ 108 h 127"/>
                <a:gd name="T4" fmla="*/ 53 w 111"/>
                <a:gd name="T5" fmla="*/ 120 h 127"/>
                <a:gd name="T6" fmla="*/ 62 w 111"/>
                <a:gd name="T7" fmla="*/ 97 h 127"/>
                <a:gd name="T8" fmla="*/ 53 w 111"/>
                <a:gd name="T9" fmla="*/ 79 h 127"/>
                <a:gd name="T10" fmla="*/ 3 w 111"/>
                <a:gd name="T11" fmla="*/ 67 h 127"/>
                <a:gd name="T12" fmla="*/ 11 w 111"/>
                <a:gd name="T13" fmla="*/ 90 h 127"/>
                <a:gd name="T14" fmla="*/ 62 w 111"/>
                <a:gd name="T15" fmla="*/ 78 h 127"/>
                <a:gd name="T16" fmla="*/ 53 w 111"/>
                <a:gd name="T17" fmla="*/ 79 h 127"/>
                <a:gd name="T18" fmla="*/ 11 w 111"/>
                <a:gd name="T19" fmla="*/ 94 h 127"/>
                <a:gd name="T20" fmla="*/ 3 w 111"/>
                <a:gd name="T21" fmla="*/ 93 h 127"/>
                <a:gd name="T22" fmla="*/ 53 w 111"/>
                <a:gd name="T23" fmla="*/ 105 h 127"/>
                <a:gd name="T24" fmla="*/ 62 w 111"/>
                <a:gd name="T25" fmla="*/ 82 h 127"/>
                <a:gd name="T26" fmla="*/ 11 w 111"/>
                <a:gd name="T27" fmla="*/ 74 h 127"/>
                <a:gd name="T28" fmla="*/ 53 w 111"/>
                <a:gd name="T29" fmla="*/ 49 h 127"/>
                <a:gd name="T30" fmla="*/ 11 w 111"/>
                <a:gd name="T31" fmla="*/ 74 h 127"/>
                <a:gd name="T32" fmla="*/ 99 w 111"/>
                <a:gd name="T33" fmla="*/ 31 h 127"/>
                <a:gd name="T34" fmla="*/ 57 w 111"/>
                <a:gd name="T35" fmla="*/ 7 h 127"/>
                <a:gd name="T36" fmla="*/ 99 w 111"/>
                <a:gd name="T37" fmla="*/ 82 h 127"/>
                <a:gd name="T38" fmla="*/ 67 w 111"/>
                <a:gd name="T39" fmla="*/ 97 h 127"/>
                <a:gd name="T40" fmla="*/ 108 w 111"/>
                <a:gd name="T41" fmla="*/ 81 h 127"/>
                <a:gd name="T42" fmla="*/ 99 w 111"/>
                <a:gd name="T43" fmla="*/ 82 h 127"/>
                <a:gd name="T44" fmla="*/ 67 w 111"/>
                <a:gd name="T45" fmla="*/ 56 h 127"/>
                <a:gd name="T46" fmla="*/ 99 w 111"/>
                <a:gd name="T47" fmla="*/ 63 h 127"/>
                <a:gd name="T48" fmla="*/ 108 w 111"/>
                <a:gd name="T49" fmla="*/ 40 h 127"/>
                <a:gd name="T50" fmla="*/ 99 w 111"/>
                <a:gd name="T51" fmla="*/ 37 h 127"/>
                <a:gd name="T52" fmla="*/ 48 w 111"/>
                <a:gd name="T53" fmla="*/ 25 h 127"/>
                <a:gd name="T54" fmla="*/ 57 w 111"/>
                <a:gd name="T55" fmla="*/ 47 h 127"/>
                <a:gd name="T56" fmla="*/ 108 w 111"/>
                <a:gd name="T57" fmla="*/ 35 h 127"/>
                <a:gd name="T58" fmla="*/ 99 w 111"/>
                <a:gd name="T59" fmla="*/ 37 h 127"/>
                <a:gd name="T60" fmla="*/ 67 w 111"/>
                <a:gd name="T61" fmla="*/ 71 h 127"/>
                <a:gd name="T62" fmla="*/ 99 w 111"/>
                <a:gd name="T63" fmla="*/ 78 h 127"/>
                <a:gd name="T64" fmla="*/ 108 w 111"/>
                <a:gd name="T65" fmla="*/ 55 h 127"/>
                <a:gd name="T66" fmla="*/ 99 w 111"/>
                <a:gd name="T67" fmla="*/ 98 h 127"/>
                <a:gd name="T68" fmla="*/ 67 w 111"/>
                <a:gd name="T69" fmla="*/ 112 h 127"/>
                <a:gd name="T70" fmla="*/ 108 w 111"/>
                <a:gd name="T71" fmla="*/ 96 h 127"/>
                <a:gd name="T72" fmla="*/ 99 w 111"/>
                <a:gd name="T73" fmla="*/ 9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" h="127">
                  <a:moveTo>
                    <a:pt x="53" y="110"/>
                  </a:moveTo>
                  <a:cubicBezTo>
                    <a:pt x="42" y="116"/>
                    <a:pt x="23" y="116"/>
                    <a:pt x="11" y="110"/>
                  </a:cubicBezTo>
                  <a:cubicBezTo>
                    <a:pt x="6" y="106"/>
                    <a:pt x="3" y="102"/>
                    <a:pt x="3" y="9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12"/>
                    <a:pt x="6" y="117"/>
                    <a:pt x="11" y="120"/>
                  </a:cubicBezTo>
                  <a:cubicBezTo>
                    <a:pt x="23" y="127"/>
                    <a:pt x="42" y="127"/>
                    <a:pt x="53" y="120"/>
                  </a:cubicBezTo>
                  <a:cubicBezTo>
                    <a:pt x="59" y="117"/>
                    <a:pt x="62" y="112"/>
                    <a:pt x="62" y="10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102"/>
                    <a:pt x="59" y="106"/>
                    <a:pt x="53" y="110"/>
                  </a:cubicBezTo>
                  <a:close/>
                  <a:moveTo>
                    <a:pt x="53" y="79"/>
                  </a:moveTo>
                  <a:cubicBezTo>
                    <a:pt x="42" y="86"/>
                    <a:pt x="23" y="86"/>
                    <a:pt x="11" y="79"/>
                  </a:cubicBezTo>
                  <a:cubicBezTo>
                    <a:pt x="6" y="76"/>
                    <a:pt x="3" y="72"/>
                    <a:pt x="3" y="67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2"/>
                    <a:pt x="6" y="86"/>
                    <a:pt x="11" y="90"/>
                  </a:cubicBezTo>
                  <a:cubicBezTo>
                    <a:pt x="23" y="96"/>
                    <a:pt x="42" y="96"/>
                    <a:pt x="53" y="90"/>
                  </a:cubicBezTo>
                  <a:cubicBezTo>
                    <a:pt x="59" y="86"/>
                    <a:pt x="62" y="82"/>
                    <a:pt x="62" y="78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72"/>
                    <a:pt x="59" y="76"/>
                    <a:pt x="53" y="79"/>
                  </a:cubicBezTo>
                  <a:close/>
                  <a:moveTo>
                    <a:pt x="53" y="94"/>
                  </a:moveTo>
                  <a:cubicBezTo>
                    <a:pt x="42" y="101"/>
                    <a:pt x="23" y="101"/>
                    <a:pt x="11" y="94"/>
                  </a:cubicBezTo>
                  <a:cubicBezTo>
                    <a:pt x="6" y="91"/>
                    <a:pt x="3" y="87"/>
                    <a:pt x="3" y="8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3" y="97"/>
                    <a:pt x="6" y="102"/>
                    <a:pt x="11" y="105"/>
                  </a:cubicBezTo>
                  <a:cubicBezTo>
                    <a:pt x="23" y="112"/>
                    <a:pt x="42" y="112"/>
                    <a:pt x="53" y="105"/>
                  </a:cubicBezTo>
                  <a:cubicBezTo>
                    <a:pt x="59" y="102"/>
                    <a:pt x="62" y="97"/>
                    <a:pt x="62" y="93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87"/>
                    <a:pt x="59" y="91"/>
                    <a:pt x="53" y="94"/>
                  </a:cubicBezTo>
                  <a:close/>
                  <a:moveTo>
                    <a:pt x="11" y="74"/>
                  </a:moveTo>
                  <a:cubicBezTo>
                    <a:pt x="23" y="80"/>
                    <a:pt x="42" y="80"/>
                    <a:pt x="53" y="74"/>
                  </a:cubicBezTo>
                  <a:cubicBezTo>
                    <a:pt x="65" y="67"/>
                    <a:pt x="65" y="56"/>
                    <a:pt x="53" y="49"/>
                  </a:cubicBezTo>
                  <a:cubicBezTo>
                    <a:pt x="42" y="43"/>
                    <a:pt x="23" y="43"/>
                    <a:pt x="11" y="49"/>
                  </a:cubicBezTo>
                  <a:cubicBezTo>
                    <a:pt x="0" y="56"/>
                    <a:pt x="0" y="67"/>
                    <a:pt x="11" y="74"/>
                  </a:cubicBezTo>
                  <a:close/>
                  <a:moveTo>
                    <a:pt x="57" y="31"/>
                  </a:moveTo>
                  <a:cubicBezTo>
                    <a:pt x="68" y="38"/>
                    <a:pt x="87" y="38"/>
                    <a:pt x="99" y="31"/>
                  </a:cubicBezTo>
                  <a:cubicBezTo>
                    <a:pt x="111" y="24"/>
                    <a:pt x="111" y="14"/>
                    <a:pt x="99" y="7"/>
                  </a:cubicBezTo>
                  <a:cubicBezTo>
                    <a:pt x="87" y="0"/>
                    <a:pt x="68" y="0"/>
                    <a:pt x="57" y="7"/>
                  </a:cubicBezTo>
                  <a:cubicBezTo>
                    <a:pt x="45" y="14"/>
                    <a:pt x="45" y="24"/>
                    <a:pt x="57" y="31"/>
                  </a:cubicBezTo>
                  <a:close/>
                  <a:moveTo>
                    <a:pt x="99" y="82"/>
                  </a:moveTo>
                  <a:cubicBezTo>
                    <a:pt x="90" y="87"/>
                    <a:pt x="78" y="89"/>
                    <a:pt x="67" y="86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78" y="99"/>
                    <a:pt x="90" y="98"/>
                    <a:pt x="99" y="93"/>
                  </a:cubicBezTo>
                  <a:cubicBezTo>
                    <a:pt x="105" y="90"/>
                    <a:pt x="108" y="85"/>
                    <a:pt x="108" y="81"/>
                  </a:cubicBezTo>
                  <a:cubicBezTo>
                    <a:pt x="108" y="70"/>
                    <a:pt x="108" y="70"/>
                    <a:pt x="108" y="70"/>
                  </a:cubicBezTo>
                  <a:cubicBezTo>
                    <a:pt x="108" y="75"/>
                    <a:pt x="105" y="79"/>
                    <a:pt x="99" y="82"/>
                  </a:cubicBezTo>
                  <a:close/>
                  <a:moveTo>
                    <a:pt x="99" y="52"/>
                  </a:moveTo>
                  <a:cubicBezTo>
                    <a:pt x="90" y="57"/>
                    <a:pt x="78" y="58"/>
                    <a:pt x="67" y="5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78" y="69"/>
                    <a:pt x="90" y="68"/>
                    <a:pt x="99" y="63"/>
                  </a:cubicBezTo>
                  <a:cubicBezTo>
                    <a:pt x="105" y="59"/>
                    <a:pt x="108" y="55"/>
                    <a:pt x="108" y="5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5" y="49"/>
                    <a:pt x="99" y="52"/>
                  </a:cubicBezTo>
                  <a:close/>
                  <a:moveTo>
                    <a:pt x="99" y="37"/>
                  </a:moveTo>
                  <a:cubicBezTo>
                    <a:pt x="87" y="44"/>
                    <a:pt x="68" y="44"/>
                    <a:pt x="57" y="37"/>
                  </a:cubicBezTo>
                  <a:cubicBezTo>
                    <a:pt x="51" y="34"/>
                    <a:pt x="48" y="29"/>
                    <a:pt x="48" y="2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40"/>
                    <a:pt x="51" y="44"/>
                    <a:pt x="57" y="47"/>
                  </a:cubicBezTo>
                  <a:cubicBezTo>
                    <a:pt x="68" y="54"/>
                    <a:pt x="87" y="54"/>
                    <a:pt x="99" y="47"/>
                  </a:cubicBezTo>
                  <a:cubicBezTo>
                    <a:pt x="105" y="44"/>
                    <a:pt x="108" y="40"/>
                    <a:pt x="108" y="3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9"/>
                    <a:pt x="105" y="34"/>
                    <a:pt x="99" y="37"/>
                  </a:cubicBezTo>
                  <a:close/>
                  <a:moveTo>
                    <a:pt x="99" y="67"/>
                  </a:moveTo>
                  <a:cubicBezTo>
                    <a:pt x="90" y="72"/>
                    <a:pt x="78" y="74"/>
                    <a:pt x="67" y="7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78" y="84"/>
                    <a:pt x="90" y="83"/>
                    <a:pt x="99" y="78"/>
                  </a:cubicBezTo>
                  <a:cubicBezTo>
                    <a:pt x="105" y="74"/>
                    <a:pt x="108" y="70"/>
                    <a:pt x="108" y="66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60"/>
                    <a:pt x="105" y="64"/>
                    <a:pt x="99" y="67"/>
                  </a:cubicBezTo>
                  <a:close/>
                  <a:moveTo>
                    <a:pt x="99" y="98"/>
                  </a:moveTo>
                  <a:cubicBezTo>
                    <a:pt x="90" y="103"/>
                    <a:pt x="78" y="104"/>
                    <a:pt x="67" y="101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78" y="114"/>
                    <a:pt x="90" y="113"/>
                    <a:pt x="99" y="108"/>
                  </a:cubicBezTo>
                  <a:cubicBezTo>
                    <a:pt x="105" y="105"/>
                    <a:pt x="108" y="100"/>
                    <a:pt x="108" y="96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90"/>
                    <a:pt x="105" y="94"/>
                    <a:pt x="99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Calibri Light" panose="020F0302020204030204" pitchFamily="34" charset="0"/>
              </a:endParaRPr>
            </a:p>
          </p:txBody>
        </p:sp>
        <p:sp>
          <p:nvSpPr>
            <p:cNvPr id="76" name="Text Placeholder 13">
              <a:extLst>
                <a:ext uri="{FF2B5EF4-FFF2-40B4-BE49-F238E27FC236}">
                  <a16:creationId xmlns:a16="http://schemas.microsoft.com/office/drawing/2014/main" id="{96C72A0A-0C1A-47F9-BB6F-BC92FF57BBC3}"/>
                </a:ext>
              </a:extLst>
            </p:cNvPr>
            <p:cNvSpPr txBox="1">
              <a:spLocks/>
            </p:cNvSpPr>
            <p:nvPr/>
          </p:nvSpPr>
          <p:spPr>
            <a:xfrm>
              <a:off x="3472928" y="3816598"/>
              <a:ext cx="1302576" cy="387401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457200" rtl="0" eaLnBrk="1" latinLnBrk="0" hangingPunct="1">
                <a:lnSpc>
                  <a:spcPts val="18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2pPr>
              <a:lvl3pPr marL="361950" indent="-82550" algn="l" defTabSz="457200" rtl="0" eaLnBrk="1" latinLnBrk="0" hangingPunct="1">
                <a:lnSpc>
                  <a:spcPts val="2400"/>
                </a:lnSpc>
                <a:spcBef>
                  <a:spcPct val="0"/>
                </a:spcBef>
                <a:buSzTx/>
                <a:buFontTx/>
                <a:buBlip>
                  <a:blip r:embed="rId4"/>
                </a:buBlip>
                <a:defRPr lang="fr-FR" sz="1000" kern="1200" baseline="0" smtClean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627063" indent="-74613" algn="l" defTabSz="457200" rtl="0" eaLnBrk="1" latinLnBrk="0" hangingPunct="1">
                <a:lnSpc>
                  <a:spcPts val="22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800" i="1" kern="1200" baseline="0">
                  <a:solidFill>
                    <a:srgbClr val="3A75C4"/>
                  </a:solidFill>
                  <a:latin typeface="+mn-lt"/>
                  <a:ea typeface="+mn-ea"/>
                  <a:cs typeface="+mn-cs"/>
                </a:defRPr>
              </a:lvl4pPr>
              <a:lvl5pPr marL="625475" indent="0" algn="l" defTabSz="457200" rtl="0" eaLnBrk="1" latinLnBrk="0" hangingPunct="1">
                <a:spcBef>
                  <a:spcPct val="0"/>
                </a:spcBef>
                <a:buFontTx/>
                <a:buNone/>
                <a:defRPr sz="800" i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noProof="0">
                  <a:solidFill>
                    <a:schemeClr val="bg1"/>
                  </a:solidFill>
                  <a:latin typeface="Arial Black" panose="020B0A04020102020204" pitchFamily="34" charset="0"/>
                </a:rPr>
                <a:t>CLIENT’S </a:t>
              </a:r>
            </a:p>
            <a:p>
              <a:r>
                <a:rPr lang="en-US" sz="1000" noProof="0">
                  <a:solidFill>
                    <a:schemeClr val="bg1"/>
                  </a:solidFill>
                  <a:latin typeface="Arial Black" panose="020B0A04020102020204" pitchFamily="34" charset="0"/>
                </a:rPr>
                <a:t>BENEFITS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9BB5932-BEEE-4CD5-8D44-4DACD87E8119}"/>
              </a:ext>
            </a:extLst>
          </p:cNvPr>
          <p:cNvGrpSpPr/>
          <p:nvPr userDrawn="1"/>
        </p:nvGrpSpPr>
        <p:grpSpPr>
          <a:xfrm>
            <a:off x="3403904" y="990594"/>
            <a:ext cx="1371600" cy="914400"/>
            <a:chOff x="3405374" y="1096457"/>
            <a:chExt cx="1371600" cy="9144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2A8B249-5DD1-4DD2-B299-2AE8DBA7EECB}"/>
                </a:ext>
              </a:extLst>
            </p:cNvPr>
            <p:cNvSpPr/>
            <p:nvPr/>
          </p:nvSpPr>
          <p:spPr>
            <a:xfrm>
              <a:off x="3405374" y="1096457"/>
              <a:ext cx="13716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noProof="0"/>
            </a:p>
          </p:txBody>
        </p:sp>
        <p:pic>
          <p:nvPicPr>
            <p:cNvPr id="79" name="Graphic 78" descr="Bullseye">
              <a:extLst>
                <a:ext uri="{FF2B5EF4-FFF2-40B4-BE49-F238E27FC236}">
                  <a16:creationId xmlns:a16="http://schemas.microsoft.com/office/drawing/2014/main" id="{50373DFF-19DD-4BC1-8ED3-15F60D9B7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2928" y="1231850"/>
              <a:ext cx="352364" cy="352364"/>
            </a:xfrm>
            <a:prstGeom prst="rect">
              <a:avLst/>
            </a:prstGeom>
          </p:spPr>
        </p:pic>
        <p:sp>
          <p:nvSpPr>
            <p:cNvPr id="80" name="Text Placeholder 13">
              <a:extLst>
                <a:ext uri="{FF2B5EF4-FFF2-40B4-BE49-F238E27FC236}">
                  <a16:creationId xmlns:a16="http://schemas.microsoft.com/office/drawing/2014/main" id="{7D9F3DEF-0B55-4B58-A4C6-611B735F0944}"/>
                </a:ext>
              </a:extLst>
            </p:cNvPr>
            <p:cNvSpPr txBox="1">
              <a:spLocks/>
            </p:cNvSpPr>
            <p:nvPr/>
          </p:nvSpPr>
          <p:spPr>
            <a:xfrm>
              <a:off x="3472928" y="1619979"/>
              <a:ext cx="1014783" cy="2772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457200" rtl="0" eaLnBrk="1" latinLnBrk="0" hangingPunct="1">
                <a:lnSpc>
                  <a:spcPts val="18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2pPr>
              <a:lvl3pPr marL="361950" indent="-82550" algn="l" defTabSz="457200" rtl="0" eaLnBrk="1" latinLnBrk="0" hangingPunct="1">
                <a:lnSpc>
                  <a:spcPts val="2400"/>
                </a:lnSpc>
                <a:spcBef>
                  <a:spcPct val="0"/>
                </a:spcBef>
                <a:buSzTx/>
                <a:buFontTx/>
                <a:buBlip>
                  <a:blip r:embed="rId4"/>
                </a:buBlip>
                <a:defRPr lang="fr-FR" sz="1000" kern="1200" baseline="0" smtClean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627063" indent="-74613" algn="l" defTabSz="457200" rtl="0" eaLnBrk="1" latinLnBrk="0" hangingPunct="1">
                <a:lnSpc>
                  <a:spcPts val="22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800" i="1" kern="1200" baseline="0">
                  <a:solidFill>
                    <a:srgbClr val="3A75C4"/>
                  </a:solidFill>
                  <a:latin typeface="+mn-lt"/>
                  <a:ea typeface="+mn-ea"/>
                  <a:cs typeface="+mn-cs"/>
                </a:defRPr>
              </a:lvl4pPr>
              <a:lvl5pPr marL="625475" indent="0" algn="l" defTabSz="457200" rtl="0" eaLnBrk="1" latinLnBrk="0" hangingPunct="1">
                <a:spcBef>
                  <a:spcPct val="0"/>
                </a:spcBef>
                <a:buFontTx/>
                <a:buNone/>
                <a:defRPr sz="800" i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000" noProof="0">
                  <a:solidFill>
                    <a:schemeClr val="bg1"/>
                  </a:solidFill>
                  <a:latin typeface="Arial Black" panose="020B0A04020102020204" pitchFamily="34" charset="0"/>
                </a:rPr>
                <a:t>THE SCOPE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30211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0_Foo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8012268" y="4626957"/>
            <a:ext cx="842783" cy="347342"/>
            <a:chOff x="2003" y="67"/>
            <a:chExt cx="2686" cy="1107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Connecteur droit 8">
            <a:extLst>
              <a:ext uri="{FF2B5EF4-FFF2-40B4-BE49-F238E27FC236}">
                <a16:creationId xmlns:a16="http://schemas.microsoft.com/office/drawing/2014/main" id="{5063B7AA-E60E-4308-A934-AA46612948A5}"/>
              </a:ext>
            </a:extLst>
          </p:cNvPr>
          <p:cNvCxnSpPr>
            <a:cxnSpLocks/>
          </p:cNvCxnSpPr>
          <p:nvPr userDrawn="1"/>
        </p:nvCxnSpPr>
        <p:spPr>
          <a:xfrm flipH="1">
            <a:off x="1425575" y="4884015"/>
            <a:ext cx="642302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19">
            <a:extLst>
              <a:ext uri="{FF2B5EF4-FFF2-40B4-BE49-F238E27FC236}">
                <a16:creationId xmlns:a16="http://schemas.microsoft.com/office/drawing/2014/main" id="{EDEC8F9A-776A-4DFD-9C2F-DE808C8F5C84}"/>
              </a:ext>
            </a:extLst>
          </p:cNvPr>
          <p:cNvGrpSpPr/>
          <p:nvPr userDrawn="1"/>
        </p:nvGrpSpPr>
        <p:grpSpPr>
          <a:xfrm>
            <a:off x="289722" y="4852988"/>
            <a:ext cx="452438" cy="65088"/>
            <a:chOff x="289722" y="4741069"/>
            <a:chExt cx="452438" cy="65088"/>
          </a:xfrm>
        </p:grpSpPr>
        <p:sp>
          <p:nvSpPr>
            <p:cNvPr id="33" name="Ellipse 20">
              <a:extLst>
                <a:ext uri="{FF2B5EF4-FFF2-40B4-BE49-F238E27FC236}">
                  <a16:creationId xmlns:a16="http://schemas.microsoft.com/office/drawing/2014/main" id="{C4F352E2-DFAD-4FB9-AA98-42AEFD3C3125}"/>
                </a:ext>
              </a:extLst>
            </p:cNvPr>
            <p:cNvSpPr/>
            <p:nvPr userDrawn="1"/>
          </p:nvSpPr>
          <p:spPr>
            <a:xfrm>
              <a:off x="28972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21">
              <a:extLst>
                <a:ext uri="{FF2B5EF4-FFF2-40B4-BE49-F238E27FC236}">
                  <a16:creationId xmlns:a16="http://schemas.microsoft.com/office/drawing/2014/main" id="{D25ADAF4-3472-4216-94F9-6754F12EEA15}"/>
                </a:ext>
              </a:extLst>
            </p:cNvPr>
            <p:cNvSpPr/>
            <p:nvPr userDrawn="1"/>
          </p:nvSpPr>
          <p:spPr>
            <a:xfrm>
              <a:off x="418839" y="4741069"/>
              <a:ext cx="65088" cy="6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23">
              <a:extLst>
                <a:ext uri="{FF2B5EF4-FFF2-40B4-BE49-F238E27FC236}">
                  <a16:creationId xmlns:a16="http://schemas.microsoft.com/office/drawing/2014/main" id="{4D93EC8A-F8AF-4185-8BB3-63FB9277FCEA}"/>
                </a:ext>
              </a:extLst>
            </p:cNvPr>
            <p:cNvSpPr/>
            <p:nvPr userDrawn="1"/>
          </p:nvSpPr>
          <p:spPr>
            <a:xfrm>
              <a:off x="547956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28">
              <a:extLst>
                <a:ext uri="{FF2B5EF4-FFF2-40B4-BE49-F238E27FC236}">
                  <a16:creationId xmlns:a16="http://schemas.microsoft.com/office/drawing/2014/main" id="{62173DAE-822A-4763-ACE9-58BB5460B48D}"/>
                </a:ext>
              </a:extLst>
            </p:cNvPr>
            <p:cNvSpPr/>
            <p:nvPr userDrawn="1"/>
          </p:nvSpPr>
          <p:spPr>
            <a:xfrm>
              <a:off x="67707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space réservé du numéro de diapositive 10">
            <a:extLst>
              <a:ext uri="{FF2B5EF4-FFF2-40B4-BE49-F238E27FC236}">
                <a16:creationId xmlns:a16="http://schemas.microsoft.com/office/drawing/2014/main" id="{F48CE5D9-14D4-474A-B7AE-7B25878A954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53248" y="4737600"/>
            <a:ext cx="337471" cy="273844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6654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0_BTL-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8012268" y="4626957"/>
            <a:ext cx="842783" cy="347342"/>
            <a:chOff x="2003" y="67"/>
            <a:chExt cx="2686" cy="1107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Connecteur droit 8">
            <a:extLst>
              <a:ext uri="{FF2B5EF4-FFF2-40B4-BE49-F238E27FC236}">
                <a16:creationId xmlns:a16="http://schemas.microsoft.com/office/drawing/2014/main" id="{5063B7AA-E60E-4308-A934-AA46612948A5}"/>
              </a:ext>
            </a:extLst>
          </p:cNvPr>
          <p:cNvCxnSpPr>
            <a:cxnSpLocks/>
          </p:cNvCxnSpPr>
          <p:nvPr userDrawn="1"/>
        </p:nvCxnSpPr>
        <p:spPr>
          <a:xfrm flipH="1">
            <a:off x="1425575" y="4884015"/>
            <a:ext cx="642302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19">
            <a:extLst>
              <a:ext uri="{FF2B5EF4-FFF2-40B4-BE49-F238E27FC236}">
                <a16:creationId xmlns:a16="http://schemas.microsoft.com/office/drawing/2014/main" id="{EDEC8F9A-776A-4DFD-9C2F-DE808C8F5C84}"/>
              </a:ext>
            </a:extLst>
          </p:cNvPr>
          <p:cNvGrpSpPr/>
          <p:nvPr userDrawn="1"/>
        </p:nvGrpSpPr>
        <p:grpSpPr>
          <a:xfrm>
            <a:off x="289722" y="4852988"/>
            <a:ext cx="452438" cy="65088"/>
            <a:chOff x="289722" y="4741069"/>
            <a:chExt cx="452438" cy="65088"/>
          </a:xfrm>
        </p:grpSpPr>
        <p:sp>
          <p:nvSpPr>
            <p:cNvPr id="33" name="Ellipse 20">
              <a:extLst>
                <a:ext uri="{FF2B5EF4-FFF2-40B4-BE49-F238E27FC236}">
                  <a16:creationId xmlns:a16="http://schemas.microsoft.com/office/drawing/2014/main" id="{C4F352E2-DFAD-4FB9-AA98-42AEFD3C3125}"/>
                </a:ext>
              </a:extLst>
            </p:cNvPr>
            <p:cNvSpPr/>
            <p:nvPr userDrawn="1"/>
          </p:nvSpPr>
          <p:spPr>
            <a:xfrm>
              <a:off x="289722" y="4741069"/>
              <a:ext cx="65088" cy="65088"/>
            </a:xfrm>
            <a:prstGeom prst="ellipse">
              <a:avLst/>
            </a:prstGeom>
            <a:solidFill>
              <a:srgbClr val="E6BA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21">
              <a:extLst>
                <a:ext uri="{FF2B5EF4-FFF2-40B4-BE49-F238E27FC236}">
                  <a16:creationId xmlns:a16="http://schemas.microsoft.com/office/drawing/2014/main" id="{D25ADAF4-3472-4216-94F9-6754F12EEA15}"/>
                </a:ext>
              </a:extLst>
            </p:cNvPr>
            <p:cNvSpPr/>
            <p:nvPr userDrawn="1"/>
          </p:nvSpPr>
          <p:spPr>
            <a:xfrm>
              <a:off x="418839" y="4741069"/>
              <a:ext cx="65088" cy="6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23">
              <a:extLst>
                <a:ext uri="{FF2B5EF4-FFF2-40B4-BE49-F238E27FC236}">
                  <a16:creationId xmlns:a16="http://schemas.microsoft.com/office/drawing/2014/main" id="{4D93EC8A-F8AF-4185-8BB3-63FB9277FCEA}"/>
                </a:ext>
              </a:extLst>
            </p:cNvPr>
            <p:cNvSpPr/>
            <p:nvPr userDrawn="1"/>
          </p:nvSpPr>
          <p:spPr>
            <a:xfrm>
              <a:off x="547956" y="4741069"/>
              <a:ext cx="65088" cy="65088"/>
            </a:xfrm>
            <a:prstGeom prst="ellipse">
              <a:avLst/>
            </a:prstGeom>
            <a:solidFill>
              <a:srgbClr val="829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28">
              <a:extLst>
                <a:ext uri="{FF2B5EF4-FFF2-40B4-BE49-F238E27FC236}">
                  <a16:creationId xmlns:a16="http://schemas.microsoft.com/office/drawing/2014/main" id="{62173DAE-822A-4763-ACE9-58BB5460B48D}"/>
                </a:ext>
              </a:extLst>
            </p:cNvPr>
            <p:cNvSpPr/>
            <p:nvPr userDrawn="1"/>
          </p:nvSpPr>
          <p:spPr>
            <a:xfrm>
              <a:off x="677072" y="4741069"/>
              <a:ext cx="65088" cy="65088"/>
            </a:xfrm>
            <a:prstGeom prst="ellipse">
              <a:avLst/>
            </a:prstGeom>
            <a:solidFill>
              <a:srgbClr val="13B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Espace réservé du numéro de diapositive 10">
            <a:extLst>
              <a:ext uri="{FF2B5EF4-FFF2-40B4-BE49-F238E27FC236}">
                <a16:creationId xmlns:a16="http://schemas.microsoft.com/office/drawing/2014/main" id="{3D353C06-A9FF-478B-B63A-4B03E8400A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53248" y="4737600"/>
            <a:ext cx="337471" cy="273844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3496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2"/>
            <a:ext cx="9146062" cy="51434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/>
            <a:endParaRPr lang="fr-FR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8012268" y="4626957"/>
            <a:ext cx="842783" cy="347342"/>
            <a:chOff x="2003" y="67"/>
            <a:chExt cx="2686" cy="1107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>
                <a:solidFill>
                  <a:prstClr val="black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2BDACFB-EC30-4312-A47E-35E6AFD7A630}"/>
              </a:ext>
            </a:extLst>
          </p:cNvPr>
          <p:cNvSpPr/>
          <p:nvPr userDrawn="1"/>
        </p:nvSpPr>
        <p:spPr>
          <a:xfrm>
            <a:off x="0" y="0"/>
            <a:ext cx="9140880" cy="51435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9141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ack Cov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699D99AE-87EC-4D94-8DA9-7960C1364D7D}"/>
              </a:ext>
            </a:extLst>
          </p:cNvPr>
          <p:cNvSpPr/>
          <p:nvPr userDrawn="1"/>
        </p:nvSpPr>
        <p:spPr>
          <a:xfrm>
            <a:off x="0" y="0"/>
            <a:ext cx="9140880" cy="51435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A5FE9D-DC3E-4B68-B0CB-6941EAB8B01A}"/>
              </a:ext>
            </a:extLst>
          </p:cNvPr>
          <p:cNvSpPr/>
          <p:nvPr userDrawn="1"/>
        </p:nvSpPr>
        <p:spPr>
          <a:xfrm>
            <a:off x="8823947" y="-1"/>
            <a:ext cx="100853" cy="11766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1B189E-9927-4AB7-A6D5-57FB8E96EFC5}"/>
              </a:ext>
            </a:extLst>
          </p:cNvPr>
          <p:cNvSpPr/>
          <p:nvPr userDrawn="1"/>
        </p:nvSpPr>
        <p:spPr>
          <a:xfrm>
            <a:off x="6406800" y="2400300"/>
            <a:ext cx="274320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3">
            <a:extLst>
              <a:ext uri="{FF2B5EF4-FFF2-40B4-BE49-F238E27FC236}">
                <a16:creationId xmlns:a16="http://schemas.microsoft.com/office/drawing/2014/main" id="{DFA539E0-EC16-4E65-958B-940ED8DD4A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5349" y="774152"/>
            <a:ext cx="1951339" cy="804931"/>
            <a:chOff x="-1" y="-1"/>
            <a:chExt cx="2686" cy="1108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7C003E9-D261-4389-9E39-AA1B2BDC2564}"/>
                </a:ext>
              </a:extLst>
            </p:cNvPr>
            <p:cNvSpPr/>
            <p:nvPr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45EF28A-BC57-4B24-92F1-065556A96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976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1981C16-7231-48E6-8381-66F844374588}"/>
                </a:ext>
              </a:extLst>
            </p:cNvPr>
            <p:cNvSpPr/>
            <p:nvPr/>
          </p:nvSpPr>
          <p:spPr bwMode="auto">
            <a:xfrm>
              <a:off x="1363" y="978"/>
              <a:ext cx="90" cy="127"/>
            </a:xfrm>
            <a:custGeom>
              <a:avLst/>
              <a:gdLst>
                <a:gd name="T0" fmla="*/ 28 w 90"/>
                <a:gd name="T1" fmla="*/ 0 h 127"/>
                <a:gd name="T2" fmla="*/ 0 w 90"/>
                <a:gd name="T3" fmla="*/ 0 h 127"/>
                <a:gd name="T4" fmla="*/ 0 w 90"/>
                <a:gd name="T5" fmla="*/ 127 h 127"/>
                <a:gd name="T6" fmla="*/ 90 w 90"/>
                <a:gd name="T7" fmla="*/ 127 h 127"/>
                <a:gd name="T8" fmla="*/ 90 w 90"/>
                <a:gd name="T9" fmla="*/ 100 h 127"/>
                <a:gd name="T10" fmla="*/ 28 w 90"/>
                <a:gd name="T11" fmla="*/ 100 h 127"/>
                <a:gd name="T12" fmla="*/ 28 w 90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7">
                  <a:moveTo>
                    <a:pt x="28" y="0"/>
                  </a:moveTo>
                  <a:lnTo>
                    <a:pt x="0" y="0"/>
                  </a:lnTo>
                  <a:lnTo>
                    <a:pt x="0" y="127"/>
                  </a:lnTo>
                  <a:lnTo>
                    <a:pt x="90" y="127"/>
                  </a:lnTo>
                  <a:lnTo>
                    <a:pt x="90" y="100"/>
                  </a:lnTo>
                  <a:lnTo>
                    <a:pt x="28" y="10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4AD3CCB2-CB2D-400A-AE5A-A11CE89DC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1F748DA-0A6A-4F76-A54F-B3F4EECA764C}"/>
                </a:ext>
              </a:extLst>
            </p:cNvPr>
            <p:cNvSpPr/>
            <p:nvPr/>
          </p:nvSpPr>
          <p:spPr bwMode="auto">
            <a:xfrm>
              <a:off x="1924" y="978"/>
              <a:ext cx="105" cy="127"/>
            </a:xfrm>
            <a:custGeom>
              <a:avLst/>
              <a:gdLst>
                <a:gd name="T0" fmla="*/ 0 w 105"/>
                <a:gd name="T1" fmla="*/ 27 h 127"/>
                <a:gd name="T2" fmla="*/ 38 w 105"/>
                <a:gd name="T3" fmla="*/ 27 h 127"/>
                <a:gd name="T4" fmla="*/ 38 w 105"/>
                <a:gd name="T5" fmla="*/ 127 h 127"/>
                <a:gd name="T6" fmla="*/ 67 w 105"/>
                <a:gd name="T7" fmla="*/ 127 h 127"/>
                <a:gd name="T8" fmla="*/ 67 w 105"/>
                <a:gd name="T9" fmla="*/ 27 h 127"/>
                <a:gd name="T10" fmla="*/ 105 w 105"/>
                <a:gd name="T11" fmla="*/ 27 h 127"/>
                <a:gd name="T12" fmla="*/ 105 w 105"/>
                <a:gd name="T13" fmla="*/ 0 h 127"/>
                <a:gd name="T14" fmla="*/ 0 w 105"/>
                <a:gd name="T15" fmla="*/ 0 h 127"/>
                <a:gd name="T16" fmla="*/ 0 w 105"/>
                <a:gd name="T17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7">
                  <a:moveTo>
                    <a:pt x="0" y="27"/>
                  </a:moveTo>
                  <a:lnTo>
                    <a:pt x="38" y="27"/>
                  </a:lnTo>
                  <a:lnTo>
                    <a:pt x="38" y="127"/>
                  </a:lnTo>
                  <a:lnTo>
                    <a:pt x="67" y="127"/>
                  </a:lnTo>
                  <a:lnTo>
                    <a:pt x="67" y="27"/>
                  </a:lnTo>
                  <a:lnTo>
                    <a:pt x="105" y="27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7919F556-400F-4CDF-B998-E891478D7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83C78939-4368-4867-B086-EFEA0A49D8DB}"/>
                </a:ext>
              </a:extLst>
            </p:cNvPr>
            <p:cNvSpPr/>
            <p:nvPr/>
          </p:nvSpPr>
          <p:spPr bwMode="auto">
            <a:xfrm>
              <a:off x="2100" y="976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A6FA6D0D-B512-46DC-8823-16A053095B12}"/>
                </a:ext>
              </a:extLst>
            </p:cNvPr>
            <p:cNvSpPr/>
            <p:nvPr/>
          </p:nvSpPr>
          <p:spPr bwMode="auto">
            <a:xfrm>
              <a:off x="2223" y="976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3B1FBB4-36A9-4B24-BADF-0F7FE7495D39}"/>
                </a:ext>
              </a:extLst>
            </p:cNvPr>
            <p:cNvSpPr/>
            <p:nvPr/>
          </p:nvSpPr>
          <p:spPr bwMode="auto">
            <a:xfrm>
              <a:off x="1808" y="976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A71F8C25-328F-46C2-A703-71677DC4C574}"/>
                </a:ext>
              </a:extLst>
            </p:cNvPr>
            <p:cNvSpPr/>
            <p:nvPr/>
          </p:nvSpPr>
          <p:spPr bwMode="auto">
            <a:xfrm>
              <a:off x="1609" y="976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4068026F-67A2-4FA6-8FF1-D470CC2F035F}"/>
                </a:ext>
              </a:extLst>
            </p:cNvPr>
            <p:cNvSpPr/>
            <p:nvPr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390FA3BD-43C1-4493-88E9-9B4B81515073}"/>
                </a:ext>
              </a:extLst>
            </p:cNvPr>
            <p:cNvSpPr/>
            <p:nvPr/>
          </p:nvSpPr>
          <p:spPr bwMode="auto">
            <a:xfrm>
              <a:off x="764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5 w 225"/>
                <a:gd name="T3" fmla="*/ 276 h 345"/>
                <a:gd name="T4" fmla="*/ 75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4DE09A2E-A177-4650-8FFF-1785D449B026}"/>
                </a:ext>
              </a:extLst>
            </p:cNvPr>
            <p:cNvSpPr/>
            <p:nvPr/>
          </p:nvSpPr>
          <p:spPr bwMode="auto">
            <a:xfrm>
              <a:off x="1038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4 w 225"/>
                <a:gd name="T3" fmla="*/ 276 h 345"/>
                <a:gd name="T4" fmla="*/ 74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A8C58BCF-A707-4FD3-ADC1-E46A99EB7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550"/>
              <a:ext cx="289" cy="345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5EA0F0CB-029F-4508-AF7C-B27635449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64A75B83-7C20-4CBC-9407-A70CD7C3B8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D40A636-0DDC-4CE3-A185-9AFAA9EB5177}"/>
                </a:ext>
              </a:extLst>
            </p:cNvPr>
            <p:cNvSpPr/>
            <p:nvPr/>
          </p:nvSpPr>
          <p:spPr bwMode="auto">
            <a:xfrm>
              <a:off x="2152" y="415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4BA9AA0-609F-42FF-9540-26F81515D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550"/>
              <a:ext cx="296" cy="345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B64C505-9348-4CA8-AE0F-3DEEAAE7142E}"/>
                </a:ext>
              </a:extLst>
            </p:cNvPr>
            <p:cNvSpPr/>
            <p:nvPr/>
          </p:nvSpPr>
          <p:spPr bwMode="auto">
            <a:xfrm>
              <a:off x="2069" y="550"/>
              <a:ext cx="253" cy="345"/>
            </a:xfrm>
            <a:custGeom>
              <a:avLst/>
              <a:gdLst>
                <a:gd name="T0" fmla="*/ 234 w 253"/>
                <a:gd name="T1" fmla="*/ 207 h 345"/>
                <a:gd name="T2" fmla="*/ 234 w 253"/>
                <a:gd name="T3" fmla="*/ 138 h 345"/>
                <a:gd name="T4" fmla="*/ 76 w 253"/>
                <a:gd name="T5" fmla="*/ 138 h 345"/>
                <a:gd name="T6" fmla="*/ 76 w 253"/>
                <a:gd name="T7" fmla="*/ 69 h 345"/>
                <a:gd name="T8" fmla="*/ 253 w 253"/>
                <a:gd name="T9" fmla="*/ 69 h 345"/>
                <a:gd name="T10" fmla="*/ 253 w 253"/>
                <a:gd name="T11" fmla="*/ 0 h 345"/>
                <a:gd name="T12" fmla="*/ 0 w 253"/>
                <a:gd name="T13" fmla="*/ 0 h 345"/>
                <a:gd name="T14" fmla="*/ 0 w 253"/>
                <a:gd name="T15" fmla="*/ 345 h 345"/>
                <a:gd name="T16" fmla="*/ 253 w 253"/>
                <a:gd name="T17" fmla="*/ 345 h 345"/>
                <a:gd name="T18" fmla="*/ 253 w 253"/>
                <a:gd name="T19" fmla="*/ 276 h 345"/>
                <a:gd name="T20" fmla="*/ 76 w 253"/>
                <a:gd name="T21" fmla="*/ 276 h 345"/>
                <a:gd name="T22" fmla="*/ 76 w 253"/>
                <a:gd name="T23" fmla="*/ 207 h 345"/>
                <a:gd name="T24" fmla="*/ 234 w 253"/>
                <a:gd name="T25" fmla="*/ 20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5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53" y="345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4059DED-E399-4640-B650-E61F7A1D358C}"/>
              </a:ext>
            </a:extLst>
          </p:cNvPr>
          <p:cNvSpPr txBox="1"/>
          <p:nvPr userDrawn="1"/>
        </p:nvSpPr>
        <p:spPr>
          <a:xfrm>
            <a:off x="273727" y="1886908"/>
            <a:ext cx="4034481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2"/>
                </a:solidFill>
                <a:latin typeface="Arial Black" panose="020B0A04020102020204" pitchFamily="34" charset="0"/>
              </a:rPr>
              <a:t>STAY IN TOUCH!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4"/>
                </a:solidFill>
              </a:rPr>
              <a:t>FOLLOW US ON:</a:t>
            </a:r>
          </a:p>
        </p:txBody>
      </p:sp>
      <p:sp>
        <p:nvSpPr>
          <p:cNvPr id="60" name="ZoneTexte 2">
            <a:hlinkClick r:id="rId2"/>
            <a:extLst>
              <a:ext uri="{FF2B5EF4-FFF2-40B4-BE49-F238E27FC236}">
                <a16:creationId xmlns:a16="http://schemas.microsoft.com/office/drawing/2014/main" id="{817E6AE4-6F6C-4FF0-B289-034E9D33E412}"/>
              </a:ext>
            </a:extLst>
          </p:cNvPr>
          <p:cNvSpPr txBox="1"/>
          <p:nvPr userDrawn="1"/>
        </p:nvSpPr>
        <p:spPr>
          <a:xfrm>
            <a:off x="284017" y="4732053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fr-FR" sz="1000" b="0">
                <a:solidFill>
                  <a:schemeClr val="accent5">
                    <a:lumMod val="90000"/>
                  </a:schemeClr>
                </a:solidFill>
                <a:effectLst/>
              </a:rPr>
              <a:t>bollore-logistics.com</a:t>
            </a:r>
          </a:p>
        </p:txBody>
      </p:sp>
      <p:sp>
        <p:nvSpPr>
          <p:cNvPr id="67" name="ZoneTexte 1">
            <a:extLst>
              <a:ext uri="{FF2B5EF4-FFF2-40B4-BE49-F238E27FC236}">
                <a16:creationId xmlns:a16="http://schemas.microsoft.com/office/drawing/2014/main" id="{24FD12FA-9FC6-4D57-8E56-2D7022EF1C28}"/>
              </a:ext>
            </a:extLst>
          </p:cNvPr>
          <p:cNvSpPr txBox="1"/>
          <p:nvPr userDrawn="1"/>
        </p:nvSpPr>
        <p:spPr>
          <a:xfrm>
            <a:off x="7094731" y="4803130"/>
            <a:ext cx="6524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fr-FR" sz="500" spc="3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brand of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80C4DE07-D8D7-4EED-B8F3-C03D1C80FEF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03682" y="4714820"/>
            <a:ext cx="578144" cy="238275"/>
            <a:chOff x="-1" y="-1"/>
            <a:chExt cx="2686" cy="1107"/>
          </a:xfrm>
          <a:solidFill>
            <a:schemeClr val="bg1"/>
          </a:solidFill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4705D713-8DE7-4974-A9B4-91AFEBCF05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4" y="975"/>
              <a:ext cx="128" cy="131"/>
            </a:xfrm>
            <a:custGeom>
              <a:avLst/>
              <a:gdLst>
                <a:gd name="T0" fmla="*/ 27 w 54"/>
                <a:gd name="T1" fmla="*/ 0 h 55"/>
                <a:gd name="T2" fmla="*/ 0 w 54"/>
                <a:gd name="T3" fmla="*/ 27 h 55"/>
                <a:gd name="T4" fmla="*/ 27 w 54"/>
                <a:gd name="T5" fmla="*/ 55 h 55"/>
                <a:gd name="T6" fmla="*/ 54 w 54"/>
                <a:gd name="T7" fmla="*/ 27 h 55"/>
                <a:gd name="T8" fmla="*/ 27 w 54"/>
                <a:gd name="T9" fmla="*/ 0 h 55"/>
                <a:gd name="T10" fmla="*/ 27 w 54"/>
                <a:gd name="T11" fmla="*/ 43 h 55"/>
                <a:gd name="T12" fmla="*/ 11 w 54"/>
                <a:gd name="T13" fmla="*/ 27 h 55"/>
                <a:gd name="T14" fmla="*/ 27 w 54"/>
                <a:gd name="T15" fmla="*/ 11 h 55"/>
                <a:gd name="T16" fmla="*/ 43 w 54"/>
                <a:gd name="T17" fmla="*/ 27 h 55"/>
                <a:gd name="T18" fmla="*/ 27 w 54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C2BF452F-A494-4DE0-9041-5435C2F463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62" y="975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9C78284-B14E-439C-8106-CC4D9B6CC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" y="978"/>
              <a:ext cx="101" cy="126"/>
            </a:xfrm>
            <a:custGeom>
              <a:avLst/>
              <a:gdLst>
                <a:gd name="T0" fmla="*/ 0 w 101"/>
                <a:gd name="T1" fmla="*/ 26 h 126"/>
                <a:gd name="T2" fmla="*/ 37 w 101"/>
                <a:gd name="T3" fmla="*/ 26 h 126"/>
                <a:gd name="T4" fmla="*/ 37 w 101"/>
                <a:gd name="T5" fmla="*/ 126 h 126"/>
                <a:gd name="T6" fmla="*/ 64 w 101"/>
                <a:gd name="T7" fmla="*/ 126 h 126"/>
                <a:gd name="T8" fmla="*/ 64 w 101"/>
                <a:gd name="T9" fmla="*/ 26 h 126"/>
                <a:gd name="T10" fmla="*/ 101 w 101"/>
                <a:gd name="T11" fmla="*/ 26 h 126"/>
                <a:gd name="T12" fmla="*/ 101 w 101"/>
                <a:gd name="T13" fmla="*/ 0 h 126"/>
                <a:gd name="T14" fmla="*/ 0 w 101"/>
                <a:gd name="T15" fmla="*/ 0 h 126"/>
                <a:gd name="T16" fmla="*/ 0 w 101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26">
                  <a:moveTo>
                    <a:pt x="0" y="26"/>
                  </a:moveTo>
                  <a:lnTo>
                    <a:pt x="37" y="26"/>
                  </a:lnTo>
                  <a:lnTo>
                    <a:pt x="37" y="126"/>
                  </a:lnTo>
                  <a:lnTo>
                    <a:pt x="64" y="126"/>
                  </a:lnTo>
                  <a:lnTo>
                    <a:pt x="64" y="26"/>
                  </a:lnTo>
                  <a:lnTo>
                    <a:pt x="101" y="26"/>
                  </a:lnTo>
                  <a:lnTo>
                    <a:pt x="101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C53AC832-DBCF-45CC-A7EE-F75FECC8B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" y="978"/>
              <a:ext cx="104" cy="126"/>
            </a:xfrm>
            <a:custGeom>
              <a:avLst/>
              <a:gdLst>
                <a:gd name="T0" fmla="*/ 0 w 104"/>
                <a:gd name="T1" fmla="*/ 26 h 126"/>
                <a:gd name="T2" fmla="*/ 38 w 104"/>
                <a:gd name="T3" fmla="*/ 26 h 126"/>
                <a:gd name="T4" fmla="*/ 38 w 104"/>
                <a:gd name="T5" fmla="*/ 126 h 126"/>
                <a:gd name="T6" fmla="*/ 66 w 104"/>
                <a:gd name="T7" fmla="*/ 126 h 126"/>
                <a:gd name="T8" fmla="*/ 66 w 104"/>
                <a:gd name="T9" fmla="*/ 26 h 126"/>
                <a:gd name="T10" fmla="*/ 104 w 104"/>
                <a:gd name="T11" fmla="*/ 26 h 126"/>
                <a:gd name="T12" fmla="*/ 104 w 104"/>
                <a:gd name="T13" fmla="*/ 0 h 126"/>
                <a:gd name="T14" fmla="*/ 0 w 104"/>
                <a:gd name="T15" fmla="*/ 0 h 126"/>
                <a:gd name="T16" fmla="*/ 0 w 104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6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6" y="126"/>
                  </a:lnTo>
                  <a:lnTo>
                    <a:pt x="66" y="26"/>
                  </a:lnTo>
                  <a:lnTo>
                    <a:pt x="104" y="26"/>
                  </a:lnTo>
                  <a:lnTo>
                    <a:pt x="104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811B387A-A2D6-4339-BA1D-FBE283A54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3" y="978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6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9" name="Rectangle 10">
              <a:extLst>
                <a:ext uri="{FF2B5EF4-FFF2-40B4-BE49-F238E27FC236}">
                  <a16:creationId xmlns:a16="http://schemas.microsoft.com/office/drawing/2014/main" id="{552D46CD-6B77-4F67-97ED-29D23A70EF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59" y="978"/>
              <a:ext cx="26" cy="1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3CACA22B-A5A1-4E33-981F-F9A9016C0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24" y="978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6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1" name="Rectangle 12">
              <a:extLst>
                <a:ext uri="{FF2B5EF4-FFF2-40B4-BE49-F238E27FC236}">
                  <a16:creationId xmlns:a16="http://schemas.microsoft.com/office/drawing/2014/main" id="{9E08C2CE-F4EC-477B-AFB9-3A33DA2670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048" y="978"/>
              <a:ext cx="26" cy="1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02DB6EA6-CC63-4B59-803C-63282FA9DF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0" y="975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DC12FE22-E741-482C-B47B-021A19D976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" y="975"/>
              <a:ext cx="123" cy="131"/>
            </a:xfrm>
            <a:custGeom>
              <a:avLst/>
              <a:gdLst>
                <a:gd name="T0" fmla="*/ 40 w 52"/>
                <a:gd name="T1" fmla="*/ 41 h 55"/>
                <a:gd name="T2" fmla="*/ 40 w 52"/>
                <a:gd name="T3" fmla="*/ 41 h 55"/>
                <a:gd name="T4" fmla="*/ 46 w 52"/>
                <a:gd name="T5" fmla="*/ 33 h 55"/>
                <a:gd name="T6" fmla="*/ 39 w 52"/>
                <a:gd name="T7" fmla="*/ 26 h 55"/>
                <a:gd name="T8" fmla="*/ 33 w 52"/>
                <a:gd name="T9" fmla="*/ 34 h 55"/>
                <a:gd name="T10" fmla="*/ 33 w 52"/>
                <a:gd name="T11" fmla="*/ 35 h 55"/>
                <a:gd name="T12" fmla="*/ 33 w 52"/>
                <a:gd name="T13" fmla="*/ 34 h 55"/>
                <a:gd name="T14" fmla="*/ 26 w 52"/>
                <a:gd name="T15" fmla="*/ 28 h 55"/>
                <a:gd name="T16" fmla="*/ 26 w 52"/>
                <a:gd name="T17" fmla="*/ 27 h 55"/>
                <a:gd name="T18" fmla="*/ 27 w 52"/>
                <a:gd name="T19" fmla="*/ 27 h 55"/>
                <a:gd name="T20" fmla="*/ 37 w 52"/>
                <a:gd name="T21" fmla="*/ 13 h 55"/>
                <a:gd name="T22" fmla="*/ 37 w 52"/>
                <a:gd name="T23" fmla="*/ 13 h 55"/>
                <a:gd name="T24" fmla="*/ 22 w 52"/>
                <a:gd name="T25" fmla="*/ 0 h 55"/>
                <a:gd name="T26" fmla="*/ 6 w 52"/>
                <a:gd name="T27" fmla="*/ 14 h 55"/>
                <a:gd name="T28" fmla="*/ 6 w 52"/>
                <a:gd name="T29" fmla="*/ 14 h 55"/>
                <a:gd name="T30" fmla="*/ 10 w 52"/>
                <a:gd name="T31" fmla="*/ 24 h 55"/>
                <a:gd name="T32" fmla="*/ 10 w 52"/>
                <a:gd name="T33" fmla="*/ 25 h 55"/>
                <a:gd name="T34" fmla="*/ 10 w 52"/>
                <a:gd name="T35" fmla="*/ 25 h 55"/>
                <a:gd name="T36" fmla="*/ 0 w 52"/>
                <a:gd name="T37" fmla="*/ 39 h 55"/>
                <a:gd name="T38" fmla="*/ 0 w 52"/>
                <a:gd name="T39" fmla="*/ 39 h 55"/>
                <a:gd name="T40" fmla="*/ 17 w 52"/>
                <a:gd name="T41" fmla="*/ 55 h 55"/>
                <a:gd name="T42" fmla="*/ 33 w 52"/>
                <a:gd name="T43" fmla="*/ 49 h 55"/>
                <a:gd name="T44" fmla="*/ 33 w 52"/>
                <a:gd name="T45" fmla="*/ 49 h 55"/>
                <a:gd name="T46" fmla="*/ 33 w 52"/>
                <a:gd name="T47" fmla="*/ 49 h 55"/>
                <a:gd name="T48" fmla="*/ 38 w 52"/>
                <a:gd name="T49" fmla="*/ 54 h 55"/>
                <a:gd name="T50" fmla="*/ 52 w 52"/>
                <a:gd name="T51" fmla="*/ 54 h 55"/>
                <a:gd name="T52" fmla="*/ 40 w 52"/>
                <a:gd name="T53" fmla="*/ 42 h 55"/>
                <a:gd name="T54" fmla="*/ 40 w 52"/>
                <a:gd name="T55" fmla="*/ 41 h 55"/>
                <a:gd name="T56" fmla="*/ 17 w 52"/>
                <a:gd name="T57" fmla="*/ 14 h 55"/>
                <a:gd name="T58" fmla="*/ 22 w 52"/>
                <a:gd name="T59" fmla="*/ 9 h 55"/>
                <a:gd name="T60" fmla="*/ 27 w 52"/>
                <a:gd name="T61" fmla="*/ 14 h 55"/>
                <a:gd name="T62" fmla="*/ 27 w 52"/>
                <a:gd name="T63" fmla="*/ 14 h 55"/>
                <a:gd name="T64" fmla="*/ 20 w 52"/>
                <a:gd name="T65" fmla="*/ 21 h 55"/>
                <a:gd name="T66" fmla="*/ 20 w 52"/>
                <a:gd name="T67" fmla="*/ 21 h 55"/>
                <a:gd name="T68" fmla="*/ 20 w 52"/>
                <a:gd name="T69" fmla="*/ 21 h 55"/>
                <a:gd name="T70" fmla="*/ 17 w 52"/>
                <a:gd name="T71" fmla="*/ 15 h 55"/>
                <a:gd name="T72" fmla="*/ 17 w 52"/>
                <a:gd name="T73" fmla="*/ 14 h 55"/>
                <a:gd name="T74" fmla="*/ 26 w 52"/>
                <a:gd name="T75" fmla="*/ 42 h 55"/>
                <a:gd name="T76" fmla="*/ 19 w 52"/>
                <a:gd name="T77" fmla="*/ 45 h 55"/>
                <a:gd name="T78" fmla="*/ 11 w 52"/>
                <a:gd name="T79" fmla="*/ 39 h 55"/>
                <a:gd name="T80" fmla="*/ 11 w 52"/>
                <a:gd name="T81" fmla="*/ 39 h 55"/>
                <a:gd name="T82" fmla="*/ 16 w 52"/>
                <a:gd name="T83" fmla="*/ 32 h 55"/>
                <a:gd name="T84" fmla="*/ 16 w 52"/>
                <a:gd name="T85" fmla="*/ 32 h 55"/>
                <a:gd name="T86" fmla="*/ 17 w 52"/>
                <a:gd name="T87" fmla="*/ 32 h 55"/>
                <a:gd name="T88" fmla="*/ 26 w 52"/>
                <a:gd name="T89" fmla="*/ 42 h 55"/>
                <a:gd name="T90" fmla="*/ 27 w 52"/>
                <a:gd name="T91" fmla="*/ 42 h 55"/>
                <a:gd name="T92" fmla="*/ 26 w 52"/>
                <a:gd name="T93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55"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43" y="38"/>
                    <a:pt x="45" y="35"/>
                    <a:pt x="46" y="33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7" y="29"/>
                    <a:pt x="36" y="31"/>
                    <a:pt x="33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4" y="24"/>
                    <a:pt x="37" y="20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6"/>
                    <a:pt x="31" y="0"/>
                    <a:pt x="22" y="0"/>
                  </a:cubicBezTo>
                  <a:cubicBezTo>
                    <a:pt x="12" y="0"/>
                    <a:pt x="6" y="7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7" y="21"/>
                    <a:pt x="1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3" y="28"/>
                    <a:pt x="0" y="3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8"/>
                    <a:pt x="7" y="55"/>
                    <a:pt x="17" y="55"/>
                  </a:cubicBezTo>
                  <a:cubicBezTo>
                    <a:pt x="23" y="55"/>
                    <a:pt x="28" y="53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0" y="42"/>
                    <a:pt x="40" y="42"/>
                    <a:pt x="40" y="42"/>
                  </a:cubicBezTo>
                  <a:lnTo>
                    <a:pt x="40" y="41"/>
                  </a:lnTo>
                  <a:close/>
                  <a:moveTo>
                    <a:pt x="17" y="14"/>
                  </a:moveTo>
                  <a:cubicBezTo>
                    <a:pt x="17" y="11"/>
                    <a:pt x="19" y="9"/>
                    <a:pt x="22" y="9"/>
                  </a:cubicBezTo>
                  <a:cubicBezTo>
                    <a:pt x="25" y="9"/>
                    <a:pt x="27" y="11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7"/>
                    <a:pt x="25" y="19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19"/>
                    <a:pt x="17" y="17"/>
                    <a:pt x="17" y="15"/>
                  </a:cubicBezTo>
                  <a:lnTo>
                    <a:pt x="17" y="14"/>
                  </a:lnTo>
                  <a:close/>
                  <a:moveTo>
                    <a:pt x="26" y="42"/>
                  </a:moveTo>
                  <a:cubicBezTo>
                    <a:pt x="24" y="44"/>
                    <a:pt x="21" y="45"/>
                    <a:pt x="19" y="45"/>
                  </a:cubicBezTo>
                  <a:cubicBezTo>
                    <a:pt x="14" y="45"/>
                    <a:pt x="11" y="43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4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7" y="42"/>
                    <a:pt x="27" y="42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201095D5-30E9-4303-950E-E8E4C47A5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3" y="975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3AA9265A-F7F1-49BB-80FD-D4A69D854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8" y="975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7D5BECE3-7B33-4353-ABC8-89CCA4C52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" y="975"/>
              <a:ext cx="106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3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3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7" y="10"/>
                    <a:pt x="23" y="10"/>
                  </a:cubicBezTo>
                  <a:cubicBezTo>
                    <a:pt x="27" y="10"/>
                    <a:pt x="32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2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3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97DBC2C3-EEC3-402E-9F9A-B33ED356BA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3" y="978"/>
              <a:ext cx="106" cy="126"/>
            </a:xfrm>
            <a:custGeom>
              <a:avLst/>
              <a:gdLst>
                <a:gd name="T0" fmla="*/ 45 w 45"/>
                <a:gd name="T1" fmla="*/ 18 h 53"/>
                <a:gd name="T2" fmla="*/ 25 w 45"/>
                <a:gd name="T3" fmla="*/ 0 h 53"/>
                <a:gd name="T4" fmla="*/ 0 w 45"/>
                <a:gd name="T5" fmla="*/ 0 h 53"/>
                <a:gd name="T6" fmla="*/ 0 w 45"/>
                <a:gd name="T7" fmla="*/ 53 h 53"/>
                <a:gd name="T8" fmla="*/ 12 w 45"/>
                <a:gd name="T9" fmla="*/ 53 h 53"/>
                <a:gd name="T10" fmla="*/ 12 w 45"/>
                <a:gd name="T11" fmla="*/ 36 h 53"/>
                <a:gd name="T12" fmla="*/ 20 w 45"/>
                <a:gd name="T13" fmla="*/ 36 h 53"/>
                <a:gd name="T14" fmla="*/ 31 w 45"/>
                <a:gd name="T15" fmla="*/ 53 h 53"/>
                <a:gd name="T16" fmla="*/ 45 w 45"/>
                <a:gd name="T17" fmla="*/ 53 h 53"/>
                <a:gd name="T18" fmla="*/ 32 w 45"/>
                <a:gd name="T19" fmla="*/ 34 h 53"/>
                <a:gd name="T20" fmla="*/ 45 w 45"/>
                <a:gd name="T21" fmla="*/ 18 h 53"/>
                <a:gd name="T22" fmla="*/ 25 w 45"/>
                <a:gd name="T23" fmla="*/ 25 h 53"/>
                <a:gd name="T24" fmla="*/ 12 w 45"/>
                <a:gd name="T25" fmla="*/ 25 h 53"/>
                <a:gd name="T26" fmla="*/ 12 w 45"/>
                <a:gd name="T27" fmla="*/ 11 h 53"/>
                <a:gd name="T28" fmla="*/ 25 w 45"/>
                <a:gd name="T29" fmla="*/ 11 h 53"/>
                <a:gd name="T30" fmla="*/ 33 w 45"/>
                <a:gd name="T31" fmla="*/ 18 h 53"/>
                <a:gd name="T32" fmla="*/ 25 w 45"/>
                <a:gd name="T33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3">
                  <a:moveTo>
                    <a:pt x="45" y="18"/>
                  </a:moveTo>
                  <a:cubicBezTo>
                    <a:pt x="45" y="8"/>
                    <a:pt x="38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0" y="32"/>
                    <a:pt x="45" y="26"/>
                    <a:pt x="45" y="18"/>
                  </a:cubicBezTo>
                  <a:moveTo>
                    <a:pt x="25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1" y="11"/>
                    <a:pt x="33" y="15"/>
                    <a:pt x="33" y="18"/>
                  </a:cubicBezTo>
                  <a:cubicBezTo>
                    <a:pt x="33" y="21"/>
                    <a:pt x="31" y="25"/>
                    <a:pt x="25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2682A363-A968-4229-A2A1-FE7D4FEF42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" y="978"/>
              <a:ext cx="107" cy="126"/>
            </a:xfrm>
            <a:custGeom>
              <a:avLst/>
              <a:gdLst>
                <a:gd name="T0" fmla="*/ 44 w 45"/>
                <a:gd name="T1" fmla="*/ 18 h 53"/>
                <a:gd name="T2" fmla="*/ 24 w 45"/>
                <a:gd name="T3" fmla="*/ 0 h 53"/>
                <a:gd name="T4" fmla="*/ 0 w 45"/>
                <a:gd name="T5" fmla="*/ 0 h 53"/>
                <a:gd name="T6" fmla="*/ 0 w 45"/>
                <a:gd name="T7" fmla="*/ 53 h 53"/>
                <a:gd name="T8" fmla="*/ 11 w 45"/>
                <a:gd name="T9" fmla="*/ 53 h 53"/>
                <a:gd name="T10" fmla="*/ 11 w 45"/>
                <a:gd name="T11" fmla="*/ 36 h 53"/>
                <a:gd name="T12" fmla="*/ 19 w 45"/>
                <a:gd name="T13" fmla="*/ 36 h 53"/>
                <a:gd name="T14" fmla="*/ 30 w 45"/>
                <a:gd name="T15" fmla="*/ 53 h 53"/>
                <a:gd name="T16" fmla="*/ 45 w 45"/>
                <a:gd name="T17" fmla="*/ 53 h 53"/>
                <a:gd name="T18" fmla="*/ 32 w 45"/>
                <a:gd name="T19" fmla="*/ 34 h 53"/>
                <a:gd name="T20" fmla="*/ 44 w 45"/>
                <a:gd name="T21" fmla="*/ 18 h 53"/>
                <a:gd name="T22" fmla="*/ 25 w 45"/>
                <a:gd name="T23" fmla="*/ 25 h 53"/>
                <a:gd name="T24" fmla="*/ 11 w 45"/>
                <a:gd name="T25" fmla="*/ 25 h 53"/>
                <a:gd name="T26" fmla="*/ 11 w 45"/>
                <a:gd name="T27" fmla="*/ 11 h 53"/>
                <a:gd name="T28" fmla="*/ 25 w 45"/>
                <a:gd name="T29" fmla="*/ 11 h 53"/>
                <a:gd name="T30" fmla="*/ 33 w 45"/>
                <a:gd name="T31" fmla="*/ 18 h 53"/>
                <a:gd name="T32" fmla="*/ 25 w 45"/>
                <a:gd name="T33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3">
                  <a:moveTo>
                    <a:pt x="44" y="18"/>
                  </a:moveTo>
                  <a:cubicBezTo>
                    <a:pt x="44" y="8"/>
                    <a:pt x="38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0" y="32"/>
                    <a:pt x="44" y="26"/>
                    <a:pt x="44" y="18"/>
                  </a:cubicBezTo>
                  <a:moveTo>
                    <a:pt x="25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0" y="11"/>
                    <a:pt x="33" y="15"/>
                    <a:pt x="33" y="18"/>
                  </a:cubicBezTo>
                  <a:cubicBezTo>
                    <a:pt x="33" y="21"/>
                    <a:pt x="30" y="25"/>
                    <a:pt x="25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C190D195-8CE2-4036-ADF1-B79C7BD47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8" y="978"/>
              <a:ext cx="99" cy="126"/>
            </a:xfrm>
            <a:custGeom>
              <a:avLst/>
              <a:gdLst>
                <a:gd name="T0" fmla="*/ 22 w 42"/>
                <a:gd name="T1" fmla="*/ 0 h 53"/>
                <a:gd name="T2" fmla="*/ 0 w 42"/>
                <a:gd name="T3" fmla="*/ 0 h 53"/>
                <a:gd name="T4" fmla="*/ 0 w 42"/>
                <a:gd name="T5" fmla="*/ 53 h 53"/>
                <a:gd name="T6" fmla="*/ 11 w 42"/>
                <a:gd name="T7" fmla="*/ 53 h 53"/>
                <a:gd name="T8" fmla="*/ 11 w 42"/>
                <a:gd name="T9" fmla="*/ 38 h 53"/>
                <a:gd name="T10" fmla="*/ 23 w 42"/>
                <a:gd name="T11" fmla="*/ 38 h 53"/>
                <a:gd name="T12" fmla="*/ 37 w 42"/>
                <a:gd name="T13" fmla="*/ 32 h 53"/>
                <a:gd name="T14" fmla="*/ 42 w 42"/>
                <a:gd name="T15" fmla="*/ 19 h 53"/>
                <a:gd name="T16" fmla="*/ 22 w 42"/>
                <a:gd name="T17" fmla="*/ 0 h 53"/>
                <a:gd name="T18" fmla="*/ 23 w 42"/>
                <a:gd name="T19" fmla="*/ 27 h 53"/>
                <a:gd name="T20" fmla="*/ 11 w 42"/>
                <a:gd name="T21" fmla="*/ 27 h 53"/>
                <a:gd name="T22" fmla="*/ 11 w 42"/>
                <a:gd name="T23" fmla="*/ 11 h 53"/>
                <a:gd name="T24" fmla="*/ 11 w 42"/>
                <a:gd name="T25" fmla="*/ 11 h 53"/>
                <a:gd name="T26" fmla="*/ 23 w 42"/>
                <a:gd name="T27" fmla="*/ 11 h 53"/>
                <a:gd name="T28" fmla="*/ 31 w 42"/>
                <a:gd name="T29" fmla="*/ 19 h 53"/>
                <a:gd name="T30" fmla="*/ 23 w 42"/>
                <a:gd name="T31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3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9" y="38"/>
                    <a:pt x="34" y="36"/>
                    <a:pt x="37" y="32"/>
                  </a:cubicBezTo>
                  <a:cubicBezTo>
                    <a:pt x="41" y="28"/>
                    <a:pt x="42" y="24"/>
                    <a:pt x="42" y="19"/>
                  </a:cubicBezTo>
                  <a:cubicBezTo>
                    <a:pt x="42" y="10"/>
                    <a:pt x="37" y="0"/>
                    <a:pt x="22" y="0"/>
                  </a:cubicBezTo>
                  <a:moveTo>
                    <a:pt x="23" y="27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8" y="11"/>
                    <a:pt x="31" y="15"/>
                    <a:pt x="31" y="19"/>
                  </a:cubicBezTo>
                  <a:cubicBezTo>
                    <a:pt x="31" y="23"/>
                    <a:pt x="28" y="27"/>
                    <a:pt x="23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3382F6C7-3AE6-4DFF-93C1-4A45B58332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" y="978"/>
              <a:ext cx="135" cy="126"/>
            </a:xfrm>
            <a:custGeom>
              <a:avLst/>
              <a:gdLst>
                <a:gd name="T0" fmla="*/ 54 w 135"/>
                <a:gd name="T1" fmla="*/ 0 h 126"/>
                <a:gd name="T2" fmla="*/ 0 w 135"/>
                <a:gd name="T3" fmla="*/ 126 h 126"/>
                <a:gd name="T4" fmla="*/ 28 w 135"/>
                <a:gd name="T5" fmla="*/ 126 h 126"/>
                <a:gd name="T6" fmla="*/ 38 w 135"/>
                <a:gd name="T7" fmla="*/ 102 h 126"/>
                <a:gd name="T8" fmla="*/ 97 w 135"/>
                <a:gd name="T9" fmla="*/ 102 h 126"/>
                <a:gd name="T10" fmla="*/ 106 w 135"/>
                <a:gd name="T11" fmla="*/ 126 h 126"/>
                <a:gd name="T12" fmla="*/ 135 w 135"/>
                <a:gd name="T13" fmla="*/ 126 h 126"/>
                <a:gd name="T14" fmla="*/ 80 w 135"/>
                <a:gd name="T15" fmla="*/ 0 h 126"/>
                <a:gd name="T16" fmla="*/ 54 w 135"/>
                <a:gd name="T17" fmla="*/ 0 h 126"/>
                <a:gd name="T18" fmla="*/ 50 w 135"/>
                <a:gd name="T19" fmla="*/ 76 h 126"/>
                <a:gd name="T20" fmla="*/ 69 w 135"/>
                <a:gd name="T21" fmla="*/ 33 h 126"/>
                <a:gd name="T22" fmla="*/ 85 w 135"/>
                <a:gd name="T23" fmla="*/ 76 h 126"/>
                <a:gd name="T24" fmla="*/ 50 w 135"/>
                <a:gd name="T25" fmla="*/ 7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26">
                  <a:moveTo>
                    <a:pt x="54" y="0"/>
                  </a:moveTo>
                  <a:lnTo>
                    <a:pt x="0" y="126"/>
                  </a:lnTo>
                  <a:lnTo>
                    <a:pt x="28" y="126"/>
                  </a:lnTo>
                  <a:lnTo>
                    <a:pt x="38" y="102"/>
                  </a:lnTo>
                  <a:lnTo>
                    <a:pt x="97" y="102"/>
                  </a:lnTo>
                  <a:lnTo>
                    <a:pt x="106" y="126"/>
                  </a:lnTo>
                  <a:lnTo>
                    <a:pt x="135" y="126"/>
                  </a:lnTo>
                  <a:lnTo>
                    <a:pt x="80" y="0"/>
                  </a:lnTo>
                  <a:lnTo>
                    <a:pt x="54" y="0"/>
                  </a:lnTo>
                  <a:close/>
                  <a:moveTo>
                    <a:pt x="50" y="76"/>
                  </a:moveTo>
                  <a:lnTo>
                    <a:pt x="69" y="33"/>
                  </a:lnTo>
                  <a:lnTo>
                    <a:pt x="85" y="76"/>
                  </a:lnTo>
                  <a:lnTo>
                    <a:pt x="5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70DAF77A-832E-40E4-B067-19935042D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9" y="978"/>
              <a:ext cx="109" cy="126"/>
            </a:xfrm>
            <a:custGeom>
              <a:avLst/>
              <a:gdLst>
                <a:gd name="T0" fmla="*/ 83 w 109"/>
                <a:gd name="T1" fmla="*/ 71 h 126"/>
                <a:gd name="T2" fmla="*/ 22 w 109"/>
                <a:gd name="T3" fmla="*/ 0 h 126"/>
                <a:gd name="T4" fmla="*/ 0 w 109"/>
                <a:gd name="T5" fmla="*/ 0 h 126"/>
                <a:gd name="T6" fmla="*/ 0 w 109"/>
                <a:gd name="T7" fmla="*/ 126 h 126"/>
                <a:gd name="T8" fmla="*/ 29 w 109"/>
                <a:gd name="T9" fmla="*/ 126 h 126"/>
                <a:gd name="T10" fmla="*/ 29 w 109"/>
                <a:gd name="T11" fmla="*/ 47 h 126"/>
                <a:gd name="T12" fmla="*/ 90 w 109"/>
                <a:gd name="T13" fmla="*/ 126 h 126"/>
                <a:gd name="T14" fmla="*/ 109 w 109"/>
                <a:gd name="T15" fmla="*/ 126 h 126"/>
                <a:gd name="T16" fmla="*/ 109 w 109"/>
                <a:gd name="T17" fmla="*/ 126 h 126"/>
                <a:gd name="T18" fmla="*/ 109 w 109"/>
                <a:gd name="T19" fmla="*/ 0 h 126"/>
                <a:gd name="T20" fmla="*/ 83 w 109"/>
                <a:gd name="T21" fmla="*/ 0 h 126"/>
                <a:gd name="T22" fmla="*/ 83 w 109"/>
                <a:gd name="T23" fmla="*/ 7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26">
                  <a:moveTo>
                    <a:pt x="83" y="71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0" y="126"/>
                  </a:lnTo>
                  <a:lnTo>
                    <a:pt x="29" y="126"/>
                  </a:lnTo>
                  <a:lnTo>
                    <a:pt x="29" y="47"/>
                  </a:lnTo>
                  <a:lnTo>
                    <a:pt x="90" y="126"/>
                  </a:lnTo>
                  <a:lnTo>
                    <a:pt x="109" y="126"/>
                  </a:lnTo>
                  <a:lnTo>
                    <a:pt x="109" y="126"/>
                  </a:lnTo>
                  <a:lnTo>
                    <a:pt x="109" y="0"/>
                  </a:lnTo>
                  <a:lnTo>
                    <a:pt x="83" y="0"/>
                  </a:lnTo>
                  <a:lnTo>
                    <a:pt x="83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530A808B-5B1D-4DE1-A67A-3E2D7D985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3524D040-F408-4BD0-BFB1-6444783CF6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CEE99335-C77C-467A-87B3-0183AC190E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09" y="975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20FB7791-06EA-43D0-9FE5-418DDD516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4" y="550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30BD036D-9172-492D-8F62-39416F290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8" y="550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DD5238E1-E7C0-4310-A93E-74DD4D1EC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1" y="550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31F21C69-79BD-4F10-BE70-66C0EDABA2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4125FD0E-AC05-46D9-9B26-1E33D3486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D75074A9-2823-4F29-B193-9DAFE0AD0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52" y="414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74F820AA-F4F2-476B-A0D0-DBA9D79F43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14" y="550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DE6D0972-DBC9-4604-98F0-E7FCFEE3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9" y="550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sz="80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F4EC3325-98A4-4B0B-8185-C8B4193D6C4D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 flipH="1">
            <a:off x="4455200" y="-1"/>
            <a:ext cx="4078979" cy="5143501"/>
          </a:xfrm>
          <a:custGeom>
            <a:avLst/>
            <a:gdLst>
              <a:gd name="connsiteX0" fmla="*/ 0 w 4078979"/>
              <a:gd name="connsiteY0" fmla="*/ 3785724 h 5143501"/>
              <a:gd name="connsiteX1" fmla="*/ 1613360 w 4078979"/>
              <a:gd name="connsiteY1" fmla="*/ 3785724 h 5143501"/>
              <a:gd name="connsiteX2" fmla="*/ 1613360 w 4078979"/>
              <a:gd name="connsiteY2" fmla="*/ 5143501 h 5143501"/>
              <a:gd name="connsiteX3" fmla="*/ 0 w 4078979"/>
              <a:gd name="connsiteY3" fmla="*/ 5143501 h 5143501"/>
              <a:gd name="connsiteX4" fmla="*/ 1673402 w 4078979"/>
              <a:gd name="connsiteY4" fmla="*/ 575477 h 5143501"/>
              <a:gd name="connsiteX5" fmla="*/ 4078979 w 4078979"/>
              <a:gd name="connsiteY5" fmla="*/ 575477 h 5143501"/>
              <a:gd name="connsiteX6" fmla="*/ 4078979 w 4078979"/>
              <a:gd name="connsiteY6" fmla="*/ 4290607 h 5143501"/>
              <a:gd name="connsiteX7" fmla="*/ 1673402 w 4078979"/>
              <a:gd name="connsiteY7" fmla="*/ 4290607 h 5143501"/>
              <a:gd name="connsiteX8" fmla="*/ 0 w 4078979"/>
              <a:gd name="connsiteY8" fmla="*/ 0 h 5143501"/>
              <a:gd name="connsiteX9" fmla="*/ 1613360 w 4078979"/>
              <a:gd name="connsiteY9" fmla="*/ 0 h 5143501"/>
              <a:gd name="connsiteX10" fmla="*/ 1613360 w 4078979"/>
              <a:gd name="connsiteY10" fmla="*/ 3715131 h 5143501"/>
              <a:gd name="connsiteX11" fmla="*/ 0 w 4078979"/>
              <a:gd name="connsiteY11" fmla="*/ 371513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8979" h="5143501">
                <a:moveTo>
                  <a:pt x="0" y="3785724"/>
                </a:moveTo>
                <a:lnTo>
                  <a:pt x="1613360" y="3785724"/>
                </a:lnTo>
                <a:lnTo>
                  <a:pt x="1613360" y="5143501"/>
                </a:lnTo>
                <a:lnTo>
                  <a:pt x="0" y="5143501"/>
                </a:lnTo>
                <a:close/>
                <a:moveTo>
                  <a:pt x="1673402" y="575477"/>
                </a:moveTo>
                <a:lnTo>
                  <a:pt x="4078979" y="575477"/>
                </a:lnTo>
                <a:lnTo>
                  <a:pt x="4078979" y="4290607"/>
                </a:lnTo>
                <a:lnTo>
                  <a:pt x="1673402" y="4290607"/>
                </a:lnTo>
                <a:close/>
                <a:moveTo>
                  <a:pt x="0" y="0"/>
                </a:moveTo>
                <a:lnTo>
                  <a:pt x="1613360" y="0"/>
                </a:lnTo>
                <a:lnTo>
                  <a:pt x="1613360" y="3715131"/>
                </a:lnTo>
                <a:lnTo>
                  <a:pt x="0" y="3715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427E3-3AA9-4626-812E-78A06BCCE094}"/>
              </a:ext>
            </a:extLst>
          </p:cNvPr>
          <p:cNvGrpSpPr/>
          <p:nvPr userDrawn="1"/>
        </p:nvGrpSpPr>
        <p:grpSpPr>
          <a:xfrm>
            <a:off x="381439" y="3590034"/>
            <a:ext cx="2741280" cy="330622"/>
            <a:chOff x="381439" y="3590034"/>
            <a:chExt cx="2741280" cy="330622"/>
          </a:xfrm>
        </p:grpSpPr>
        <p:sp>
          <p:nvSpPr>
            <p:cNvPr id="54" name="Freeform 96">
              <a:hlinkClick r:id="rId3"/>
              <a:extLst>
                <a:ext uri="{FF2B5EF4-FFF2-40B4-BE49-F238E27FC236}">
                  <a16:creationId xmlns:a16="http://schemas.microsoft.com/office/drawing/2014/main" id="{34F7EE79-57E4-4646-A291-0255A9518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572" y="3657643"/>
              <a:ext cx="278529" cy="226383"/>
            </a:xfrm>
            <a:custGeom>
              <a:avLst/>
              <a:gdLst>
                <a:gd name="T0" fmla="*/ 0 w 421"/>
                <a:gd name="T1" fmla="*/ 304 h 343"/>
                <a:gd name="T2" fmla="*/ 132 w 421"/>
                <a:gd name="T3" fmla="*/ 343 h 343"/>
                <a:gd name="T4" fmla="*/ 378 w 421"/>
                <a:gd name="T5" fmla="*/ 86 h 343"/>
                <a:gd name="T6" fmla="*/ 421 w 421"/>
                <a:gd name="T7" fmla="*/ 41 h 343"/>
                <a:gd name="T8" fmla="*/ 371 w 421"/>
                <a:gd name="T9" fmla="*/ 55 h 343"/>
                <a:gd name="T10" fmla="*/ 409 w 421"/>
                <a:gd name="T11" fmla="*/ 7 h 343"/>
                <a:gd name="T12" fmla="*/ 354 w 421"/>
                <a:gd name="T13" fmla="*/ 28 h 343"/>
                <a:gd name="T14" fmla="*/ 291 w 421"/>
                <a:gd name="T15" fmla="*/ 0 h 343"/>
                <a:gd name="T16" fmla="*/ 207 w 421"/>
                <a:gd name="T17" fmla="*/ 107 h 343"/>
                <a:gd name="T18" fmla="*/ 29 w 421"/>
                <a:gd name="T19" fmla="*/ 16 h 343"/>
                <a:gd name="T20" fmla="*/ 56 w 421"/>
                <a:gd name="T21" fmla="*/ 132 h 343"/>
                <a:gd name="T22" fmla="*/ 16 w 421"/>
                <a:gd name="T23" fmla="*/ 121 h 343"/>
                <a:gd name="T24" fmla="*/ 86 w 421"/>
                <a:gd name="T25" fmla="*/ 207 h 343"/>
                <a:gd name="T26" fmla="*/ 47 w 421"/>
                <a:gd name="T27" fmla="*/ 208 h 343"/>
                <a:gd name="T28" fmla="*/ 127 w 421"/>
                <a:gd name="T29" fmla="*/ 268 h 343"/>
                <a:gd name="T30" fmla="*/ 0 w 421"/>
                <a:gd name="T31" fmla="*/ 30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1" h="343">
                  <a:moveTo>
                    <a:pt x="0" y="304"/>
                  </a:moveTo>
                  <a:cubicBezTo>
                    <a:pt x="38" y="328"/>
                    <a:pt x="83" y="343"/>
                    <a:pt x="132" y="343"/>
                  </a:cubicBezTo>
                  <a:cubicBezTo>
                    <a:pt x="292" y="343"/>
                    <a:pt x="383" y="207"/>
                    <a:pt x="378" y="86"/>
                  </a:cubicBezTo>
                  <a:cubicBezTo>
                    <a:pt x="394" y="73"/>
                    <a:pt x="409" y="58"/>
                    <a:pt x="421" y="41"/>
                  </a:cubicBezTo>
                  <a:cubicBezTo>
                    <a:pt x="405" y="48"/>
                    <a:pt x="389" y="52"/>
                    <a:pt x="371" y="55"/>
                  </a:cubicBezTo>
                  <a:cubicBezTo>
                    <a:pt x="389" y="44"/>
                    <a:pt x="403" y="27"/>
                    <a:pt x="409" y="7"/>
                  </a:cubicBezTo>
                  <a:cubicBezTo>
                    <a:pt x="392" y="17"/>
                    <a:pt x="374" y="24"/>
                    <a:pt x="354" y="28"/>
                  </a:cubicBezTo>
                  <a:cubicBezTo>
                    <a:pt x="338" y="11"/>
                    <a:pt x="316" y="0"/>
                    <a:pt x="291" y="0"/>
                  </a:cubicBezTo>
                  <a:cubicBezTo>
                    <a:pt x="235" y="0"/>
                    <a:pt x="194" y="52"/>
                    <a:pt x="207" y="107"/>
                  </a:cubicBezTo>
                  <a:cubicBezTo>
                    <a:pt x="135" y="103"/>
                    <a:pt x="72" y="69"/>
                    <a:pt x="29" y="16"/>
                  </a:cubicBezTo>
                  <a:cubicBezTo>
                    <a:pt x="6" y="55"/>
                    <a:pt x="17" y="106"/>
                    <a:pt x="56" y="132"/>
                  </a:cubicBezTo>
                  <a:cubicBezTo>
                    <a:pt x="41" y="131"/>
                    <a:pt x="28" y="127"/>
                    <a:pt x="16" y="121"/>
                  </a:cubicBezTo>
                  <a:cubicBezTo>
                    <a:pt x="16" y="161"/>
                    <a:pt x="44" y="198"/>
                    <a:pt x="86" y="207"/>
                  </a:cubicBezTo>
                  <a:cubicBezTo>
                    <a:pt x="74" y="210"/>
                    <a:pt x="60" y="211"/>
                    <a:pt x="47" y="208"/>
                  </a:cubicBezTo>
                  <a:cubicBezTo>
                    <a:pt x="58" y="242"/>
                    <a:pt x="90" y="267"/>
                    <a:pt x="127" y="268"/>
                  </a:cubicBezTo>
                  <a:cubicBezTo>
                    <a:pt x="91" y="297"/>
                    <a:pt x="45" y="309"/>
                    <a:pt x="0" y="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6" name="Picture 55">
              <a:hlinkClick r:id="rId4"/>
              <a:extLst>
                <a:ext uri="{FF2B5EF4-FFF2-40B4-BE49-F238E27FC236}">
                  <a16:creationId xmlns:a16="http://schemas.microsoft.com/office/drawing/2014/main" id="{8EB88B60-F460-4400-8DB6-07BAE7B2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439" y="3624576"/>
              <a:ext cx="263748" cy="258862"/>
            </a:xfrm>
            <a:prstGeom prst="rect">
              <a:avLst/>
            </a:prstGeom>
          </p:spPr>
        </p:pic>
        <p:pic>
          <p:nvPicPr>
            <p:cNvPr id="57" name="Picture 56">
              <a:hlinkClick r:id="rId6"/>
              <a:extLst>
                <a:ext uri="{FF2B5EF4-FFF2-40B4-BE49-F238E27FC236}">
                  <a16:creationId xmlns:a16="http://schemas.microsoft.com/office/drawing/2014/main" id="{29ACDF62-ECD8-4F50-9C6D-91A03D82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3533" y="3626750"/>
              <a:ext cx="283284" cy="288167"/>
            </a:xfrm>
            <a:prstGeom prst="rect">
              <a:avLst/>
            </a:prstGeom>
          </p:spPr>
        </p:pic>
        <p:pic>
          <p:nvPicPr>
            <p:cNvPr id="58" name="Picture 57">
              <a:hlinkClick r:id="rId8"/>
              <a:extLst>
                <a:ext uri="{FF2B5EF4-FFF2-40B4-BE49-F238E27FC236}">
                  <a16:creationId xmlns:a16="http://schemas.microsoft.com/office/drawing/2014/main" id="{49E7308D-A3D9-4F49-A7D5-03D8DDAD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0949" y="3627604"/>
              <a:ext cx="420041" cy="293052"/>
            </a:xfrm>
            <a:prstGeom prst="rect">
              <a:avLst/>
            </a:prstGeom>
          </p:spPr>
        </p:pic>
        <p:sp>
          <p:nvSpPr>
            <p:cNvPr id="65" name="Freeform 5">
              <a:hlinkClick r:id="rId10"/>
              <a:extLst>
                <a:ext uri="{FF2B5EF4-FFF2-40B4-BE49-F238E27FC236}">
                  <a16:creationId xmlns:a16="http://schemas.microsoft.com/office/drawing/2014/main" id="{99374A10-25FF-4F16-B172-1B551FF792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90348" y="3590034"/>
              <a:ext cx="232371" cy="297998"/>
            </a:xfrm>
            <a:custGeom>
              <a:avLst/>
              <a:gdLst>
                <a:gd name="T0" fmla="*/ 160 w 160"/>
                <a:gd name="T1" fmla="*/ 0 h 206"/>
                <a:gd name="T2" fmla="*/ 160 w 160"/>
                <a:gd name="T3" fmla="*/ 204 h 206"/>
                <a:gd name="T4" fmla="*/ 116 w 160"/>
                <a:gd name="T5" fmla="*/ 204 h 206"/>
                <a:gd name="T6" fmla="*/ 116 w 160"/>
                <a:gd name="T7" fmla="*/ 189 h 206"/>
                <a:gd name="T8" fmla="*/ 72 w 160"/>
                <a:gd name="T9" fmla="*/ 206 h 206"/>
                <a:gd name="T10" fmla="*/ 0 w 160"/>
                <a:gd name="T11" fmla="*/ 130 h 206"/>
                <a:gd name="T12" fmla="*/ 72 w 160"/>
                <a:gd name="T13" fmla="*/ 55 h 206"/>
                <a:gd name="T14" fmla="*/ 116 w 160"/>
                <a:gd name="T15" fmla="*/ 72 h 206"/>
                <a:gd name="T16" fmla="*/ 116 w 160"/>
                <a:gd name="T17" fmla="*/ 9 h 206"/>
                <a:gd name="T18" fmla="*/ 160 w 160"/>
                <a:gd name="T19" fmla="*/ 0 h 206"/>
                <a:gd name="T20" fmla="*/ 82 w 160"/>
                <a:gd name="T21" fmla="*/ 166 h 206"/>
                <a:gd name="T22" fmla="*/ 118 w 160"/>
                <a:gd name="T23" fmla="*/ 130 h 206"/>
                <a:gd name="T24" fmla="*/ 82 w 160"/>
                <a:gd name="T25" fmla="*/ 93 h 206"/>
                <a:gd name="T26" fmla="*/ 45 w 160"/>
                <a:gd name="T27" fmla="*/ 130 h 206"/>
                <a:gd name="T28" fmla="*/ 82 w 160"/>
                <a:gd name="T29" fmla="*/ 16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206">
                  <a:moveTo>
                    <a:pt x="160" y="0"/>
                  </a:moveTo>
                  <a:cubicBezTo>
                    <a:pt x="160" y="204"/>
                    <a:pt x="160" y="204"/>
                    <a:pt x="160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6" y="189"/>
                    <a:pt x="116" y="189"/>
                    <a:pt x="116" y="189"/>
                  </a:cubicBezTo>
                  <a:cubicBezTo>
                    <a:pt x="105" y="200"/>
                    <a:pt x="90" y="206"/>
                    <a:pt x="72" y="206"/>
                  </a:cubicBezTo>
                  <a:cubicBezTo>
                    <a:pt x="33" y="206"/>
                    <a:pt x="0" y="172"/>
                    <a:pt x="0" y="130"/>
                  </a:cubicBezTo>
                  <a:cubicBezTo>
                    <a:pt x="0" y="89"/>
                    <a:pt x="35" y="55"/>
                    <a:pt x="72" y="55"/>
                  </a:cubicBezTo>
                  <a:cubicBezTo>
                    <a:pt x="90" y="55"/>
                    <a:pt x="105" y="61"/>
                    <a:pt x="116" y="72"/>
                  </a:cubicBezTo>
                  <a:cubicBezTo>
                    <a:pt x="116" y="9"/>
                    <a:pt x="116" y="9"/>
                    <a:pt x="116" y="9"/>
                  </a:cubicBezTo>
                  <a:lnTo>
                    <a:pt x="160" y="0"/>
                  </a:lnTo>
                  <a:close/>
                  <a:moveTo>
                    <a:pt x="82" y="166"/>
                  </a:moveTo>
                  <a:cubicBezTo>
                    <a:pt x="102" y="166"/>
                    <a:pt x="118" y="150"/>
                    <a:pt x="118" y="130"/>
                  </a:cubicBezTo>
                  <a:cubicBezTo>
                    <a:pt x="118" y="110"/>
                    <a:pt x="102" y="93"/>
                    <a:pt x="82" y="93"/>
                  </a:cubicBezTo>
                  <a:cubicBezTo>
                    <a:pt x="62" y="93"/>
                    <a:pt x="45" y="110"/>
                    <a:pt x="45" y="130"/>
                  </a:cubicBezTo>
                  <a:cubicBezTo>
                    <a:pt x="45" y="150"/>
                    <a:pt x="62" y="166"/>
                    <a:pt x="82" y="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70387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9140880" cy="51435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29060" y="2543827"/>
            <a:ext cx="5028716" cy="401094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CHAPTER TITLE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9060" y="3068138"/>
            <a:ext cx="5028716" cy="358775"/>
          </a:xfrm>
        </p:spPr>
        <p:txBody>
          <a:bodyPr>
            <a:noAutofit/>
          </a:bodyPr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9060" y="1068431"/>
            <a:ext cx="1337450" cy="1380101"/>
          </a:xfrm>
        </p:spPr>
        <p:txBody>
          <a:bodyPr>
            <a:noAutofit/>
          </a:bodyPr>
          <a:lstStyle>
            <a:lvl1pPr algn="l">
              <a:defRPr sz="8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012268" y="4626957"/>
            <a:ext cx="842783" cy="347342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0" y="0"/>
            <a:ext cx="1836601" cy="5143500"/>
          </a:xfrm>
          <a:prstGeom prst="rect">
            <a:avLst/>
          </a:prstGeom>
          <a:solidFill>
            <a:srgbClr val="EB464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741076"/>
            <a:ext cx="3657600" cy="3661348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2757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G:\Communication-Dvlpt\Communication\Internet\BTL\POLE STUDIO\Bolloré Transport &amp; Logistics\2016-03-29 - Dossier de presse\Links\Bulles_blanch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0" t="12531" r="4200" b="9115"/>
          <a:stretch/>
        </p:blipFill>
        <p:spPr bwMode="auto">
          <a:xfrm>
            <a:off x="3529699" y="491847"/>
            <a:ext cx="2098040" cy="200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lipse 10"/>
          <p:cNvSpPr/>
          <p:nvPr userDrawn="1"/>
        </p:nvSpPr>
        <p:spPr>
          <a:xfrm>
            <a:off x="3909739" y="843559"/>
            <a:ext cx="1337960" cy="1337960"/>
          </a:xfrm>
          <a:prstGeom prst="ellipse">
            <a:avLst/>
          </a:prstGeom>
          <a:solidFill>
            <a:srgbClr val="3A7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5936"/>
            <a:ext cx="9144000" cy="861774"/>
          </a:xfrm>
        </p:spPr>
        <p:txBody>
          <a:bodyPr/>
          <a:lstStyle>
            <a:lvl1pPr algn="ctr">
              <a:spcAft>
                <a:spcPts val="800"/>
              </a:spcAft>
              <a:defRPr sz="2800" b="1">
                <a:solidFill>
                  <a:srgbClr val="3A75C4"/>
                </a:solidFill>
              </a:defRPr>
            </a:lvl1pPr>
            <a:lvl2pPr marL="585773" indent="0">
              <a:spcBef>
                <a:spcPts val="1200"/>
              </a:spcBef>
              <a:defRPr sz="2400" cap="none">
                <a:solidFill>
                  <a:schemeClr val="accent5"/>
                </a:solidFill>
              </a:defRPr>
            </a:lvl2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2 lignes</a:t>
            </a: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584906" y="2252700"/>
            <a:ext cx="0" cy="528354"/>
          </a:xfrm>
          <a:prstGeom prst="line">
            <a:avLst/>
          </a:prstGeom>
          <a:ln w="3175">
            <a:solidFill>
              <a:srgbClr val="0075BC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texte 2"/>
          <p:cNvSpPr>
            <a:spLocks noGrp="1"/>
          </p:cNvSpPr>
          <p:nvPr>
            <p:ph type="body" sz="quarter" idx="15" hasCustomPrompt="1"/>
          </p:nvPr>
        </p:nvSpPr>
        <p:spPr>
          <a:xfrm>
            <a:off x="3877450" y="771550"/>
            <a:ext cx="1402538" cy="1477328"/>
          </a:xfrm>
        </p:spPr>
        <p:txBody>
          <a:bodyPr/>
          <a:lstStyle>
            <a:lvl1pPr algn="ctr">
              <a:defRPr sz="9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420617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5"/>
          <a:stretch/>
        </p:blipFill>
        <p:spPr>
          <a:xfrm>
            <a:off x="3268424" y="1740039"/>
            <a:ext cx="2925603" cy="13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0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</p:spTree>
    <p:extLst>
      <p:ext uri="{BB962C8B-B14F-4D97-AF65-F5344CB8AC3E}">
        <p14:creationId xmlns:p14="http://schemas.microsoft.com/office/powerpoint/2010/main" val="28379729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225" y="1014640"/>
            <a:ext cx="8606007" cy="3386321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 marL="361950" marR="0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627063" marR="0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625475" marR="0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361950" marR="0" lvl="2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000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00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7063" marR="0" lvl="3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5475" marR="0" lvl="4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33559977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BAD12-67E8-46C5-AFF8-8EE6DC4724DB}"/>
              </a:ext>
            </a:extLst>
          </p:cNvPr>
          <p:cNvSpPr/>
          <p:nvPr userDrawn="1"/>
        </p:nvSpPr>
        <p:spPr>
          <a:xfrm>
            <a:off x="-1" y="857254"/>
            <a:ext cx="9146062" cy="3704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B1ADAC0A-53B1-42F6-9F7C-723C9A9431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225" y="1014640"/>
            <a:ext cx="8606007" cy="3386321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 marL="361950" marR="0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627063" marR="0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625475" marR="0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361950" marR="0" lvl="2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000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00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7063" marR="0" lvl="3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5475" marR="0" lvl="4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  <p:pic>
        <p:nvPicPr>
          <p:cNvPr id="7" name="Image 6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74580135-AB46-4BFD-BFD0-95C94C4BB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89" y="75572"/>
            <a:ext cx="680941" cy="6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5675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BAD12-67E8-46C5-AFF8-8EE6DC4724DB}"/>
              </a:ext>
            </a:extLst>
          </p:cNvPr>
          <p:cNvSpPr/>
          <p:nvPr userDrawn="1"/>
        </p:nvSpPr>
        <p:spPr>
          <a:xfrm>
            <a:off x="-1" y="857254"/>
            <a:ext cx="9146062" cy="3704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72A75F08-A01D-498F-9596-5BBA32D251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225" y="1014640"/>
            <a:ext cx="8606007" cy="3386321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 marL="361950" marR="0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627063" marR="0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625475" marR="0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361950" marR="0" lvl="2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000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00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7063" marR="0" lvl="3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5475" marR="0" lvl="4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  <p:pic>
        <p:nvPicPr>
          <p:cNvPr id="7" name="Image 6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A15AD239-B280-4CC3-9085-4D252BA5E7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32" y="34982"/>
            <a:ext cx="819148" cy="77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5888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472BEF7-F1EC-4EE1-A83C-EBC470375C6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1213083"/>
            <a:ext cx="2623902" cy="3313069"/>
          </a:xfrm>
          <a:custGeom>
            <a:avLst/>
            <a:gdLst>
              <a:gd name="connsiteX0" fmla="*/ 0 w 2623902"/>
              <a:gd name="connsiteY0" fmla="*/ 0 h 3313069"/>
              <a:gd name="connsiteX1" fmla="*/ 973969 w 2623902"/>
              <a:gd name="connsiteY1" fmla="*/ 0 h 3313069"/>
              <a:gd name="connsiteX2" fmla="*/ 1048810 w 2623902"/>
              <a:gd name="connsiteY2" fmla="*/ 3580 h 3313069"/>
              <a:gd name="connsiteX3" fmla="*/ 2623902 w 2623902"/>
              <a:gd name="connsiteY3" fmla="*/ 1657089 h 3313069"/>
              <a:gd name="connsiteX4" fmla="*/ 1048810 w 2623902"/>
              <a:gd name="connsiteY4" fmla="*/ 3310597 h 3313069"/>
              <a:gd name="connsiteX5" fmla="*/ 997130 w 2623902"/>
              <a:gd name="connsiteY5" fmla="*/ 3313069 h 3313069"/>
              <a:gd name="connsiteX6" fmla="*/ 0 w 2623902"/>
              <a:gd name="connsiteY6" fmla="*/ 3313069 h 331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3902" h="3313069">
                <a:moveTo>
                  <a:pt x="0" y="0"/>
                </a:moveTo>
                <a:lnTo>
                  <a:pt x="973969" y="0"/>
                </a:lnTo>
                <a:lnTo>
                  <a:pt x="1048810" y="3580"/>
                </a:lnTo>
                <a:cubicBezTo>
                  <a:pt x="1933517" y="88696"/>
                  <a:pt x="2623902" y="796514"/>
                  <a:pt x="2623902" y="1657089"/>
                </a:cubicBezTo>
                <a:cubicBezTo>
                  <a:pt x="2623902" y="2517663"/>
                  <a:pt x="1933517" y="3225481"/>
                  <a:pt x="1048810" y="3310597"/>
                </a:cubicBezTo>
                <a:lnTo>
                  <a:pt x="997130" y="3313069"/>
                </a:lnTo>
                <a:lnTo>
                  <a:pt x="0" y="33130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7C562556-16B3-4963-858C-C9108E4DF2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73350" y="1213082"/>
            <a:ext cx="6181882" cy="3348619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 marL="361950" marR="0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627063" marR="0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625475" marR="0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361950" marR="0" lvl="2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000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00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7063" marR="0" lvl="3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5475" marR="0" lvl="4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91852037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225" y="476748"/>
            <a:ext cx="8606007" cy="291096"/>
          </a:xfrm>
        </p:spPr>
        <p:txBody>
          <a:bodyPr>
            <a:noAutofit/>
          </a:bodyPr>
          <a:lstStyle>
            <a:lvl1pPr marL="0" indent="0">
              <a:defRPr lang="en-US" sz="18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F80533-D48A-4C29-9B6E-888681E1A4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57255"/>
            <a:ext cx="9144000" cy="370318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1521564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346775" y="972412"/>
            <a:ext cx="8534400" cy="342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361950" marR="0" lvl="2" indent="-82550" algn="l" defTabSz="45720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000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00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7063" marR="0" lvl="3" indent="-74613" algn="l" defTabSz="457200" fontAlgn="auto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625475" marR="0" lvl="4" indent="0" algn="l" defTabSz="4572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800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800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  <p:grpSp>
        <p:nvGrpSpPr>
          <p:cNvPr id="50" name="Group 4"/>
          <p:cNvGrpSpPr>
            <a:grpSpLocks noChangeAspect="1"/>
          </p:cNvGrpSpPr>
          <p:nvPr/>
        </p:nvGrpSpPr>
        <p:grpSpPr>
          <a:xfrm>
            <a:off x="8012268" y="4626957"/>
            <a:ext cx="842783" cy="347342"/>
            <a:chOff x="2003" y="67"/>
            <a:chExt cx="2686" cy="1107"/>
          </a:xfrm>
        </p:grpSpPr>
        <p:sp>
          <p:nvSpPr>
            <p:cNvPr id="51" name="Freeform 5"/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3" name="Freeform 7"/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4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5" name="Freeform 9"/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6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7" name="Freeform 11"/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8" name="Freeform 12"/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9" name="Freeform 13"/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0" name="Freeform 14"/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1" name="Freeform 15"/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2" name="Freeform 16"/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3" name="Freeform 17"/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4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5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6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7" name="Freeform 21"/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8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9" name="Freeform 23"/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45720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>
                <a:solidFill>
                  <a:prstClr val="black"/>
                </a:solidFill>
              </a:endParaRPr>
            </a:p>
          </p:txBody>
        </p:sp>
      </p:grpSp>
      <p:cxnSp>
        <p:nvCxnSpPr>
          <p:cNvPr id="24" name="Connecteur droit 8">
            <a:extLst>
              <a:ext uri="{FF2B5EF4-FFF2-40B4-BE49-F238E27FC236}">
                <a16:creationId xmlns:a16="http://schemas.microsoft.com/office/drawing/2014/main" id="{F59CD552-D46B-4B33-BA0F-753EF726A7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425575" y="4884015"/>
            <a:ext cx="642302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19">
            <a:extLst>
              <a:ext uri="{FF2B5EF4-FFF2-40B4-BE49-F238E27FC236}">
                <a16:creationId xmlns:a16="http://schemas.microsoft.com/office/drawing/2014/main" id="{045B1A51-040A-44F0-A787-F500DF152409}"/>
              </a:ext>
            </a:extLst>
          </p:cNvPr>
          <p:cNvGrpSpPr/>
          <p:nvPr userDrawn="1"/>
        </p:nvGrpSpPr>
        <p:grpSpPr>
          <a:xfrm>
            <a:off x="289722" y="4852988"/>
            <a:ext cx="452438" cy="65088"/>
            <a:chOff x="289722" y="4741069"/>
            <a:chExt cx="452438" cy="65088"/>
          </a:xfrm>
        </p:grpSpPr>
        <p:sp>
          <p:nvSpPr>
            <p:cNvPr id="26" name="Ellipse 20">
              <a:extLst>
                <a:ext uri="{FF2B5EF4-FFF2-40B4-BE49-F238E27FC236}">
                  <a16:creationId xmlns:a16="http://schemas.microsoft.com/office/drawing/2014/main" id="{44B7C3D7-F12A-4D0C-93FA-6112258C0023}"/>
                </a:ext>
              </a:extLst>
            </p:cNvPr>
            <p:cNvSpPr/>
            <p:nvPr userDrawn="1"/>
          </p:nvSpPr>
          <p:spPr>
            <a:xfrm>
              <a:off x="28972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1">
              <a:extLst>
                <a:ext uri="{FF2B5EF4-FFF2-40B4-BE49-F238E27FC236}">
                  <a16:creationId xmlns:a16="http://schemas.microsoft.com/office/drawing/2014/main" id="{D8C3A17B-568B-474A-9EF6-B6CE7705895C}"/>
                </a:ext>
              </a:extLst>
            </p:cNvPr>
            <p:cNvSpPr/>
            <p:nvPr userDrawn="1"/>
          </p:nvSpPr>
          <p:spPr>
            <a:xfrm>
              <a:off x="418839" y="4741069"/>
              <a:ext cx="65088" cy="6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3">
              <a:extLst>
                <a:ext uri="{FF2B5EF4-FFF2-40B4-BE49-F238E27FC236}">
                  <a16:creationId xmlns:a16="http://schemas.microsoft.com/office/drawing/2014/main" id="{7B1FE874-7FC9-4796-BF0C-76F227A33DFE}"/>
                </a:ext>
              </a:extLst>
            </p:cNvPr>
            <p:cNvSpPr/>
            <p:nvPr userDrawn="1"/>
          </p:nvSpPr>
          <p:spPr>
            <a:xfrm>
              <a:off x="547956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E87A689-D0A5-4A52-AD84-36A0D75F01C1}"/>
                </a:ext>
              </a:extLst>
            </p:cNvPr>
            <p:cNvSpPr/>
            <p:nvPr userDrawn="1"/>
          </p:nvSpPr>
          <p:spPr>
            <a:xfrm>
              <a:off x="67707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space réservé du numéro de diapositive 10">
            <a:extLst>
              <a:ext uri="{FF2B5EF4-FFF2-40B4-BE49-F238E27FC236}">
                <a16:creationId xmlns:a16="http://schemas.microsoft.com/office/drawing/2014/main" id="{EDCD2B96-B2C2-48F0-9F6B-772E8C06F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8" y="4737600"/>
            <a:ext cx="337471" cy="273844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45" name="Title Placeholder 2">
            <a:extLst>
              <a:ext uri="{FF2B5EF4-FFF2-40B4-BE49-F238E27FC236}">
                <a16:creationId xmlns:a16="http://schemas.microsoft.com/office/drawing/2014/main" id="{A5474EF5-D1B6-4D65-821D-678EF21B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25" y="240807"/>
            <a:ext cx="8606010" cy="3242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0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43" r:id="rId2"/>
    <p:sldLayoutId id="2147483940" r:id="rId3"/>
    <p:sldLayoutId id="2147483928" r:id="rId4"/>
    <p:sldLayoutId id="2147483930" r:id="rId5"/>
    <p:sldLayoutId id="2147483929" r:id="rId6"/>
    <p:sldLayoutId id="2147483955" r:id="rId7"/>
    <p:sldLayoutId id="2147483937" r:id="rId8"/>
    <p:sldLayoutId id="2147483938" r:id="rId9"/>
    <p:sldLayoutId id="2147483952" r:id="rId10"/>
    <p:sldLayoutId id="2147483934" r:id="rId11"/>
    <p:sldLayoutId id="2147483944" r:id="rId12"/>
    <p:sldLayoutId id="2147483931" r:id="rId13"/>
    <p:sldLayoutId id="2147483932" r:id="rId14"/>
    <p:sldLayoutId id="2147483947" r:id="rId15"/>
    <p:sldLayoutId id="2147483946" r:id="rId16"/>
    <p:sldLayoutId id="2147483945" r:id="rId17"/>
    <p:sldLayoutId id="2147483954" r:id="rId18"/>
    <p:sldLayoutId id="2147483956" r:id="rId19"/>
    <p:sldLayoutId id="2147483950" r:id="rId20"/>
    <p:sldLayoutId id="2147483949" r:id="rId21"/>
    <p:sldLayoutId id="2147483957" r:id="rId22"/>
    <p:sldLayoutId id="2147483935" r:id="rId23"/>
    <p:sldLayoutId id="2147483960" r:id="rId24"/>
    <p:sldLayoutId id="2147483959" r:id="rId25"/>
    <p:sldLayoutId id="2147483915" r:id="rId26"/>
    <p:sldLayoutId id="2147483916" r:id="rId27"/>
    <p:sldLayoutId id="2147483942" r:id="rId28"/>
    <p:sldLayoutId id="2147483918" r:id="rId29"/>
  </p:sldLayoutIdLst>
  <p:transition/>
  <p:hf hdr="0" ftr="0" dt="0"/>
  <p:txStyles>
    <p:titleStyle>
      <a:lvl1pPr algn="l" defTabSz="457200" rtl="0" eaLnBrk="1" latinLnBrk="0" hangingPunct="1">
        <a:spcBef>
          <a:spcPct val="0"/>
        </a:spcBef>
        <a:buNone/>
        <a:defRPr sz="1800" b="1" kern="1200">
          <a:solidFill>
            <a:schemeClr val="accent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0"/>
        </a:spcBef>
        <a:buFont typeface="Arial" panose="020B0604020202020204" pitchFamily="34" charset="0"/>
        <a:buNone/>
        <a:defRPr sz="1200" b="1" kern="1200" baseline="0">
          <a:solidFill>
            <a:schemeClr val="accent4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lnSpc>
          <a:spcPts val="1800"/>
        </a:lnSpc>
        <a:spcBef>
          <a:spcPct val="0"/>
        </a:spcBef>
        <a:buFont typeface="Arial" panose="020B0604020202020204" pitchFamily="34" charset="0"/>
        <a:buNone/>
        <a:defRPr sz="10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361950" indent="-82550" algn="l" defTabSz="457200" rtl="0" eaLnBrk="1" latinLnBrk="0" hangingPunct="1">
        <a:lnSpc>
          <a:spcPts val="2400"/>
        </a:lnSpc>
        <a:spcBef>
          <a:spcPct val="0"/>
        </a:spcBef>
        <a:buSzTx/>
        <a:buFontTx/>
        <a:buBlip>
          <a:blip r:embed="rId31"/>
        </a:buBlip>
        <a:defRPr lang="fr-FR" sz="1000" kern="1200" baseline="0" smtClean="0">
          <a:solidFill>
            <a:schemeClr val="accent4"/>
          </a:solidFill>
          <a:latin typeface="+mn-lt"/>
          <a:ea typeface="+mn-ea"/>
          <a:cs typeface="+mn-cs"/>
        </a:defRPr>
      </a:lvl3pPr>
      <a:lvl4pPr marL="627063" indent="-74613" algn="l" defTabSz="457200" rtl="0" eaLnBrk="1" latinLnBrk="0" hangingPunct="1">
        <a:lnSpc>
          <a:spcPts val="2200"/>
        </a:lnSpc>
        <a:spcBef>
          <a:spcPct val="0"/>
        </a:spcBef>
        <a:buFont typeface="Arial" panose="020B0604020202020204" pitchFamily="34" charset="0"/>
        <a:buChar char="•"/>
        <a:defRPr sz="800" i="1" kern="1200" baseline="0">
          <a:solidFill>
            <a:srgbClr val="3A75C4"/>
          </a:solidFill>
          <a:latin typeface="+mn-lt"/>
          <a:ea typeface="+mn-ea"/>
          <a:cs typeface="+mn-cs"/>
        </a:defRPr>
      </a:lvl4pPr>
      <a:lvl5pPr marL="625475" indent="0" algn="l" defTabSz="457200" rtl="0" eaLnBrk="1" latinLnBrk="0" hangingPunct="1">
        <a:spcBef>
          <a:spcPct val="0"/>
        </a:spcBef>
        <a:buFontTx/>
        <a:buNone/>
        <a:defRPr sz="800" i="1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itre 10">
            <a:extLst>
              <a:ext uri="{FF2B5EF4-FFF2-40B4-BE49-F238E27FC236}">
                <a16:creationId xmlns:a16="http://schemas.microsoft.com/office/drawing/2014/main" id="{810B7642-B4C0-4A96-9C62-382F4E64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88" y="71438"/>
            <a:ext cx="8134022" cy="6409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and modify title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D96994D-0D4F-4C6F-A075-9454A8E39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52" y="1084023"/>
            <a:ext cx="8009758" cy="3478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effectLst/>
                <a:latin typeface="arial"/>
              </a:rPr>
              <a:t>Change Master text styles</a:t>
            </a:r>
            <a:endParaRPr lang="en-US" noProof="0"/>
          </a:p>
          <a:p>
            <a:pPr lvl="1"/>
            <a:r>
              <a:rPr lang="en-US"/>
              <a:t>Second level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1"/>
            <a:endParaRPr lang="fr-FR"/>
          </a:p>
          <a:p>
            <a:pPr lvl="4"/>
            <a:endParaRPr lang="fr-FR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0181468-EFD5-4AFD-BBA6-112103F030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3018" t="43625" r="21884" b="43136"/>
          <a:stretch/>
        </p:blipFill>
        <p:spPr>
          <a:xfrm>
            <a:off x="111673" y="4767263"/>
            <a:ext cx="1211029" cy="262071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2AB23436-0B4C-475A-9E54-B7FEEB532F5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94567" y="4787962"/>
            <a:ext cx="650266" cy="241373"/>
            <a:chOff x="2003" y="67"/>
            <a:chExt cx="2686" cy="1107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2A50AF0-ECDB-4C0E-B319-C071351B5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3A513F2-002A-4D92-B9BD-59E0EBBE2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F0C0837-7705-4833-ACBF-D4B91317EA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6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A8F5837-1827-4930-9B80-0C90A330DE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7196346-033C-4855-BD23-56BDE8E58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6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DE67904D-E62F-4F32-8611-31578CC177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94166FB-4D25-4CB8-950B-FFCCA9469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DDAC43F-1B55-4A98-B39E-0E6FC39672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92D3DD9E-8D77-47A5-B7E2-E1CD423B3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8622F76D-3890-4C2E-B9FD-868FA26D51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E2E7762-85FA-4D4C-A3CA-DEEEDA8483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F9F34036-2359-4E9B-A285-946BA9A522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0391FB2E-60DE-4C9E-B304-35322B5C3E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2C85B9D-E49A-40F4-BACE-A6C4A82EA1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E3CCE4-A3B9-4F19-A56D-9AFD0FE16A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735BB39B-7452-4677-94E1-73838A794A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1CBE978D-F755-4E22-A44D-237BFF19FB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B92CBAF0-9E1E-473A-8242-270455B240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33AD2429-50BE-4736-9705-FD1F181754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</p:grpSp>
      <p:pic>
        <p:nvPicPr>
          <p:cNvPr id="33" name="Image 6">
            <a:extLst>
              <a:ext uri="{FF2B5EF4-FFF2-40B4-BE49-F238E27FC236}">
                <a16:creationId xmlns:a16="http://schemas.microsoft.com/office/drawing/2014/main" id="{85F19E9D-1B69-4367-9DAF-D185D62A6B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71" y="1"/>
            <a:ext cx="327929" cy="295349"/>
          </a:xfrm>
          <a:prstGeom prst="rect">
            <a:avLst/>
          </a:prstGeom>
        </p:spPr>
      </p:pic>
      <p:sp>
        <p:nvSpPr>
          <p:cNvPr id="40" name="Espace réservé de la date 3">
            <a:extLst>
              <a:ext uri="{FF2B5EF4-FFF2-40B4-BE49-F238E27FC236}">
                <a16:creationId xmlns:a16="http://schemas.microsoft.com/office/drawing/2014/main" id="{8418787D-3DB4-4B80-BB84-909D78E8A606}"/>
              </a:ext>
            </a:extLst>
          </p:cNvPr>
          <p:cNvSpPr txBox="1">
            <a:spLocks/>
          </p:cNvSpPr>
          <p:nvPr userDrawn="1"/>
        </p:nvSpPr>
        <p:spPr>
          <a:xfrm>
            <a:off x="7070713" y="4728777"/>
            <a:ext cx="611927" cy="2053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 cap="all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all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Espace réservé du pied de page 4">
            <a:extLst>
              <a:ext uri="{FF2B5EF4-FFF2-40B4-BE49-F238E27FC236}">
                <a16:creationId xmlns:a16="http://schemas.microsoft.com/office/drawing/2014/main" id="{E9687A34-3ABC-400F-9240-4E6237DDF2DE}"/>
              </a:ext>
            </a:extLst>
          </p:cNvPr>
          <p:cNvSpPr txBox="1">
            <a:spLocks/>
          </p:cNvSpPr>
          <p:nvPr userDrawn="1"/>
        </p:nvSpPr>
        <p:spPr>
          <a:xfrm>
            <a:off x="4659458" y="4728777"/>
            <a:ext cx="2411256" cy="2053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1" kern="1200" cap="all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1200" cap="all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Espace réservé du numéro de diapositive 5">
            <a:extLst>
              <a:ext uri="{FF2B5EF4-FFF2-40B4-BE49-F238E27FC236}">
                <a16:creationId xmlns:a16="http://schemas.microsoft.com/office/drawing/2014/main" id="{2D90848B-D538-44A9-B981-E0D6E76C14EA}"/>
              </a:ext>
            </a:extLst>
          </p:cNvPr>
          <p:cNvSpPr txBox="1">
            <a:spLocks/>
          </p:cNvSpPr>
          <p:nvPr userDrawn="1"/>
        </p:nvSpPr>
        <p:spPr>
          <a:xfrm>
            <a:off x="7962247" y="4842914"/>
            <a:ext cx="197095" cy="2053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 cap="all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894E3C-CCE6-F242-84E3-BCBDD257A1E1}" type="slidenum">
              <a:rPr kumimoji="0" lang="en-US" sz="600" b="0" i="0" u="none" strike="noStrike" kern="1200" cap="all" spc="0" normalizeH="0" baseline="0" noProof="0" smtClean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600" b="0" i="0" u="none" strike="noStrike" kern="1200" cap="all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</p:sldLayoutIdLst>
  <p:hf sldNum="0" hdr="0" ftr="0"/>
  <p:txStyles>
    <p:titleStyle>
      <a:lvl1pPr algn="l" defTabSz="617700" rtl="0" eaLnBrk="1" latinLnBrk="0" hangingPunct="1">
        <a:lnSpc>
          <a:spcPct val="90000"/>
        </a:lnSpc>
        <a:spcBef>
          <a:spcPct val="0"/>
        </a:spcBef>
        <a:buNone/>
        <a:defRPr lang="fr-FR" sz="1800" b="1" kern="1200" cap="none" baseline="0" dirty="0" smtClean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32160" marR="0" indent="-132160" algn="l" defTabSz="3429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/>
        <a:buNone/>
        <a:tabLst/>
        <a:defRPr lang="fr-FR" sz="105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324000" indent="-162000" algn="l" defTabSz="617700" rtl="0" eaLnBrk="1" latinLnBrk="0" hangingPunct="1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100000"/>
        <a:buFont typeface="Wingdings 3" panose="05040102010807070707" pitchFamily="18" charset="2"/>
        <a:buChar char="u"/>
        <a:defRPr lang="fr-FR" sz="9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17700" rtl="0" eaLnBrk="1" latinLnBrk="0" hangingPunct="1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100000"/>
        <a:buFont typeface="Wingdings 2" panose="05020102010507070707" pitchFamily="18" charset="2"/>
        <a:buChar char=""/>
        <a:defRPr lang="fr-FR" sz="825" kern="1200" dirty="0" smtClean="0">
          <a:solidFill>
            <a:schemeClr val="accent2"/>
          </a:solidFill>
          <a:latin typeface="+mn-lt"/>
          <a:ea typeface="+mn-ea"/>
          <a:cs typeface="+mn-cs"/>
        </a:defRPr>
      </a:lvl3pPr>
      <a:lvl4pPr marL="648000" indent="-162000" algn="l" defTabSz="617700" rtl="0" eaLnBrk="1" latinLnBrk="0" hangingPunct="1">
        <a:lnSpc>
          <a:spcPct val="90000"/>
        </a:lnSpc>
        <a:spcBef>
          <a:spcPts val="0"/>
        </a:spcBef>
        <a:spcAft>
          <a:spcPts val="225"/>
        </a:spcAft>
        <a:buClr>
          <a:schemeClr val="tx2">
            <a:lumMod val="75000"/>
          </a:schemeClr>
        </a:buClr>
        <a:buFont typeface="Webdings" panose="05030102010509060703" pitchFamily="18" charset="2"/>
        <a:buChar char=""/>
        <a:defRPr lang="fr-FR" sz="825" kern="1200" dirty="0" smtClean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783000" indent="-108000" algn="l" defTabSz="617700" rtl="0" eaLnBrk="1" latinLnBrk="0" hangingPunct="1">
        <a:lnSpc>
          <a:spcPct val="90000"/>
        </a:lnSpc>
        <a:spcBef>
          <a:spcPts val="0"/>
        </a:spcBef>
        <a:spcAft>
          <a:spcPts val="225"/>
        </a:spcAft>
        <a:buClr>
          <a:schemeClr val="accent1"/>
        </a:buClr>
        <a:buFont typeface="Arial Rounded MT Bold" panose="020F0704030504030204" pitchFamily="34" charset="0"/>
        <a:buChar char="#"/>
        <a:defRPr lang="fr-FR" sz="75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698675" indent="-154425" algn="l" defTabSz="617700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216" kern="1200">
          <a:solidFill>
            <a:schemeClr val="tx1"/>
          </a:solidFill>
          <a:latin typeface="+mn-lt"/>
          <a:ea typeface="+mn-ea"/>
          <a:cs typeface="+mn-cs"/>
        </a:defRPr>
      </a:lvl6pPr>
      <a:lvl7pPr marL="2007525" indent="-154425" algn="l" defTabSz="617700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216" kern="1200">
          <a:solidFill>
            <a:schemeClr val="tx1"/>
          </a:solidFill>
          <a:latin typeface="+mn-lt"/>
          <a:ea typeface="+mn-ea"/>
          <a:cs typeface="+mn-cs"/>
        </a:defRPr>
      </a:lvl7pPr>
      <a:lvl8pPr marL="2316375" indent="-154425" algn="l" defTabSz="617700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216" kern="1200">
          <a:solidFill>
            <a:schemeClr val="tx1"/>
          </a:solidFill>
          <a:latin typeface="+mn-lt"/>
          <a:ea typeface="+mn-ea"/>
          <a:cs typeface="+mn-cs"/>
        </a:defRPr>
      </a:lvl8pPr>
      <a:lvl9pPr marL="2625225" indent="-154425" algn="l" defTabSz="617700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2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700" rtl="0" eaLnBrk="1" latinLnBrk="0" hangingPunct="1">
        <a:defRPr sz="1216" kern="1200">
          <a:solidFill>
            <a:schemeClr val="tx1"/>
          </a:solidFill>
          <a:latin typeface="+mn-lt"/>
          <a:ea typeface="+mn-ea"/>
          <a:cs typeface="+mn-cs"/>
        </a:defRPr>
      </a:lvl1pPr>
      <a:lvl2pPr marL="308850" algn="l" defTabSz="617700" rtl="0" eaLnBrk="1" latinLnBrk="0" hangingPunct="1">
        <a:defRPr sz="1216" kern="1200">
          <a:solidFill>
            <a:schemeClr val="tx1"/>
          </a:solidFill>
          <a:latin typeface="+mn-lt"/>
          <a:ea typeface="+mn-ea"/>
          <a:cs typeface="+mn-cs"/>
        </a:defRPr>
      </a:lvl2pPr>
      <a:lvl3pPr marL="617700" algn="l" defTabSz="617700" rtl="0" eaLnBrk="1" latinLnBrk="0" hangingPunct="1">
        <a:defRPr sz="1216" kern="1200">
          <a:solidFill>
            <a:schemeClr val="tx1"/>
          </a:solidFill>
          <a:latin typeface="+mn-lt"/>
          <a:ea typeface="+mn-ea"/>
          <a:cs typeface="+mn-cs"/>
        </a:defRPr>
      </a:lvl3pPr>
      <a:lvl4pPr marL="926550" algn="l" defTabSz="617700" rtl="0" eaLnBrk="1" latinLnBrk="0" hangingPunct="1">
        <a:defRPr sz="1216" kern="1200">
          <a:solidFill>
            <a:schemeClr val="tx1"/>
          </a:solidFill>
          <a:latin typeface="+mn-lt"/>
          <a:ea typeface="+mn-ea"/>
          <a:cs typeface="+mn-cs"/>
        </a:defRPr>
      </a:lvl4pPr>
      <a:lvl5pPr marL="1235400" algn="l" defTabSz="617700" rtl="0" eaLnBrk="1" latinLnBrk="0" hangingPunct="1">
        <a:defRPr sz="1216" kern="1200">
          <a:solidFill>
            <a:schemeClr val="tx1"/>
          </a:solidFill>
          <a:latin typeface="+mn-lt"/>
          <a:ea typeface="+mn-ea"/>
          <a:cs typeface="+mn-cs"/>
        </a:defRPr>
      </a:lvl5pPr>
      <a:lvl6pPr marL="1544250" algn="l" defTabSz="617700" rtl="0" eaLnBrk="1" latinLnBrk="0" hangingPunct="1">
        <a:defRPr sz="1216" kern="1200">
          <a:solidFill>
            <a:schemeClr val="tx1"/>
          </a:solidFill>
          <a:latin typeface="+mn-lt"/>
          <a:ea typeface="+mn-ea"/>
          <a:cs typeface="+mn-cs"/>
        </a:defRPr>
      </a:lvl6pPr>
      <a:lvl7pPr marL="1853100" algn="l" defTabSz="617700" rtl="0" eaLnBrk="1" latinLnBrk="0" hangingPunct="1">
        <a:defRPr sz="1216" kern="1200">
          <a:solidFill>
            <a:schemeClr val="tx1"/>
          </a:solidFill>
          <a:latin typeface="+mn-lt"/>
          <a:ea typeface="+mn-ea"/>
          <a:cs typeface="+mn-cs"/>
        </a:defRPr>
      </a:lvl7pPr>
      <a:lvl8pPr marL="2161950" algn="l" defTabSz="617700" rtl="0" eaLnBrk="1" latinLnBrk="0" hangingPunct="1">
        <a:defRPr sz="1216" kern="1200">
          <a:solidFill>
            <a:schemeClr val="tx1"/>
          </a:solidFill>
          <a:latin typeface="+mn-lt"/>
          <a:ea typeface="+mn-ea"/>
          <a:cs typeface="+mn-cs"/>
        </a:defRPr>
      </a:lvl8pPr>
      <a:lvl9pPr marL="2470800" algn="l" defTabSz="617700" rtl="0" eaLnBrk="1" latinLnBrk="0" hangingPunct="1">
        <a:defRPr sz="12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sv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1.png"/><Relationship Id="rId18" Type="http://schemas.openxmlformats.org/officeDocument/2006/relationships/image" Target="../media/image52.png"/><Relationship Id="rId3" Type="http://schemas.openxmlformats.org/officeDocument/2006/relationships/image" Target="../media/image58.png"/><Relationship Id="rId21" Type="http://schemas.openxmlformats.org/officeDocument/2006/relationships/image" Target="../media/image72.svg"/><Relationship Id="rId7" Type="http://schemas.openxmlformats.org/officeDocument/2006/relationships/image" Target="../media/image65.png"/><Relationship Id="rId12" Type="http://schemas.openxmlformats.org/officeDocument/2006/relationships/image" Target="../media/image50.png"/><Relationship Id="rId17" Type="http://schemas.openxmlformats.org/officeDocument/2006/relationships/image" Target="../media/image71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0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24" Type="http://schemas.openxmlformats.org/officeDocument/2006/relationships/image" Target="../media/image75.png"/><Relationship Id="rId5" Type="http://schemas.openxmlformats.org/officeDocument/2006/relationships/image" Target="../media/image48.png"/><Relationship Id="rId15" Type="http://schemas.openxmlformats.org/officeDocument/2006/relationships/image" Target="../media/image69.svg"/><Relationship Id="rId23" Type="http://schemas.openxmlformats.org/officeDocument/2006/relationships/image" Target="../media/image74.svg"/><Relationship Id="rId10" Type="http://schemas.openxmlformats.org/officeDocument/2006/relationships/image" Target="../media/image54.png"/><Relationship Id="rId19" Type="http://schemas.openxmlformats.org/officeDocument/2006/relationships/image" Target="../media/image53.svg"/><Relationship Id="rId4" Type="http://schemas.openxmlformats.org/officeDocument/2006/relationships/image" Target="../media/image64.svg"/><Relationship Id="rId9" Type="http://schemas.openxmlformats.org/officeDocument/2006/relationships/image" Target="../media/image67.svg"/><Relationship Id="rId14" Type="http://schemas.openxmlformats.org/officeDocument/2006/relationships/image" Target="../media/image68.png"/><Relationship Id="rId22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5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57.jpe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5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57.jpeg"/><Relationship Id="rId5" Type="http://schemas.openxmlformats.org/officeDocument/2006/relationships/image" Target="../media/image78.png"/><Relationship Id="rId15" Type="http://schemas.openxmlformats.org/officeDocument/2006/relationships/image" Target="../media/image86.emf"/><Relationship Id="rId10" Type="http://schemas.openxmlformats.org/officeDocument/2006/relationships/image" Target="../media/image83.sv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57.jpeg"/><Relationship Id="rId4" Type="http://schemas.openxmlformats.org/officeDocument/2006/relationships/image" Target="../media/image76.png"/><Relationship Id="rId9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eg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ur02.safelinks.protection.outlook.com/ap/x-59584e83/?url=https%3A%2F%2Fbollore-my.sharepoint.com%2F%3Ax%3A%2Fr%2Fpersonal%2Fathish_algoo_bollore_com%2FDocuments%2FDesktop%2FBackup%2520Migration%2FCognos%2FAPAC%2520Cognos%2520Workhop%2520Questions.xlsx%3Fd%3Dw0ec8393d33d2427c9d8823bc3026fa18%26csf%3D1%26web%3D1%26e%3DWAijxX&amp;data=05%7C02%7Cflorent.desailly%40bollore.com%7C70f0582be0fa4a34c47208dc17ae46aa%7C53d926b203734a768641e3f5488f632d%7C1%7C0%7C638411284479262075%7CUnknown%7CTWFpbGZsb3d8eyJWIjoiMC4wLjAwMDAiLCJQIjoiV2luMzIiLCJBTiI6Ik1haWwiLCJXVCI6Mn0%3D%7C3000%7C%7C%7C&amp;sdata=9C4kbh3KFVfnMdNWuynSGG9mARxbM6jH7ZvStq%2B1iSQ%3D&amp;reserved=0" TargetMode="External"/><Relationship Id="rId4" Type="http://schemas.openxmlformats.org/officeDocument/2006/relationships/image" Target="cid:image013.png@01DA4971.4B1FD380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svg"/><Relationship Id="rId11" Type="http://schemas.microsoft.com/office/2007/relationships/hdphoto" Target="../media/hdphoto2.wdp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8.svg"/><Relationship Id="rId9" Type="http://schemas.microsoft.com/office/2007/relationships/hdphoto" Target="../media/hdphoto1.wdp"/><Relationship Id="rId1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3.wdp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5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6DB9D7-EB20-4580-94F7-B82B5EF4FC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2077" y="2328153"/>
            <a:ext cx="4161923" cy="74798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COGNOS TOPICS</a:t>
            </a:r>
          </a:p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CBS APAC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3535EE8-12B1-4280-B206-BAB2AB6FA6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7DD77E4-630D-4669-A635-D16AA5ABFC5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4944" y="-1"/>
            <a:ext cx="4078979" cy="5143501"/>
          </a:xfrm>
        </p:spPr>
      </p:pic>
    </p:spTree>
    <p:extLst>
      <p:ext uri="{BB962C8B-B14F-4D97-AF65-F5344CB8AC3E}">
        <p14:creationId xmlns:p14="http://schemas.microsoft.com/office/powerpoint/2010/main" val="336334054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F56D4E-AB3A-43B1-B354-C48B4C77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25" y="240807"/>
            <a:ext cx="8606010" cy="3242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BUSINESS TOOLS</a:t>
            </a:r>
            <a:endParaRPr lang="en-US" sz="1500">
              <a:solidFill>
                <a:srgbClr val="EB464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CFF46-D180-4C7B-B2AD-0177E995A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248" y="4737600"/>
            <a:ext cx="337471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894E3C-CCE6-F242-84E3-BCBDD257A1E1}" type="slidenum">
              <a:rPr lang="fr-FR" smtClean="0">
                <a:solidFill>
                  <a:srgbClr val="4E4F54"/>
                </a:solidFill>
              </a:rPr>
              <a:pPr>
                <a:spcAft>
                  <a:spcPts val="600"/>
                </a:spcAft>
              </a:pPr>
              <a:t>10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143CEF-39D5-4212-90EC-C837B0258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225" y="476748"/>
            <a:ext cx="8606007" cy="2910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INTERCONNECTED</a:t>
            </a:r>
          </a:p>
        </p:txBody>
      </p:sp>
      <p:sp>
        <p:nvSpPr>
          <p:cNvPr id="84" name="Freeform 13">
            <a:extLst>
              <a:ext uri="{FF2B5EF4-FFF2-40B4-BE49-F238E27FC236}">
                <a16:creationId xmlns:a16="http://schemas.microsoft.com/office/drawing/2014/main" id="{AFCDE57E-F836-4EA9-BF7E-6ACF67C29785}"/>
              </a:ext>
            </a:extLst>
          </p:cNvPr>
          <p:cNvSpPr/>
          <p:nvPr/>
        </p:nvSpPr>
        <p:spPr>
          <a:xfrm>
            <a:off x="4029757" y="2571750"/>
            <a:ext cx="2058892" cy="2058892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47650" y="0"/>
                </a:moveTo>
                <a:cubicBezTo>
                  <a:pt x="110490" y="0"/>
                  <a:pt x="0" y="110490"/>
                  <a:pt x="0" y="247650"/>
                </a:cubicBezTo>
                <a:cubicBezTo>
                  <a:pt x="0" y="384810"/>
                  <a:pt x="110490" y="495300"/>
                  <a:pt x="247650" y="495300"/>
                </a:cubicBezTo>
                <a:cubicBezTo>
                  <a:pt x="383540" y="495300"/>
                  <a:pt x="495300" y="384810"/>
                  <a:pt x="495300" y="247650"/>
                </a:cubicBezTo>
                <a:cubicBezTo>
                  <a:pt x="495300" y="110490"/>
                  <a:pt x="383540" y="0"/>
                  <a:pt x="247650" y="0"/>
                </a:cubicBezTo>
                <a:close/>
                <a:moveTo>
                  <a:pt x="247650" y="457200"/>
                </a:moveTo>
                <a:cubicBezTo>
                  <a:pt x="132080" y="457200"/>
                  <a:pt x="38100" y="363220"/>
                  <a:pt x="38100" y="247650"/>
                </a:cubicBezTo>
                <a:cubicBezTo>
                  <a:pt x="38100" y="132080"/>
                  <a:pt x="132080" y="38100"/>
                  <a:pt x="247650" y="38100"/>
                </a:cubicBezTo>
                <a:cubicBezTo>
                  <a:pt x="363220" y="38100"/>
                  <a:pt x="457200" y="132080"/>
                  <a:pt x="457200" y="247650"/>
                </a:cubicBezTo>
                <a:cubicBezTo>
                  <a:pt x="457200" y="363220"/>
                  <a:pt x="363220" y="457200"/>
                  <a:pt x="247650" y="457200"/>
                </a:cubicBezTo>
                <a:close/>
              </a:path>
            </a:pathLst>
          </a:custGeom>
          <a:solidFill>
            <a:schemeClr val="accent5">
              <a:lumMod val="90000"/>
            </a:schemeClr>
          </a:solidFill>
        </p:spPr>
      </p:sp>
      <p:sp>
        <p:nvSpPr>
          <p:cNvPr id="93" name="Freeform 14">
            <a:extLst>
              <a:ext uri="{FF2B5EF4-FFF2-40B4-BE49-F238E27FC236}">
                <a16:creationId xmlns:a16="http://schemas.microsoft.com/office/drawing/2014/main" id="{F055EF93-A466-4C46-BD89-92E19331D32F}"/>
              </a:ext>
            </a:extLst>
          </p:cNvPr>
          <p:cNvSpPr/>
          <p:nvPr/>
        </p:nvSpPr>
        <p:spPr>
          <a:xfrm>
            <a:off x="4188133" y="2730126"/>
            <a:ext cx="1742139" cy="1742139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209550" y="0"/>
                </a:moveTo>
                <a:cubicBezTo>
                  <a:pt x="93980" y="0"/>
                  <a:pt x="0" y="93980"/>
                  <a:pt x="0" y="209550"/>
                </a:cubicBezTo>
                <a:cubicBezTo>
                  <a:pt x="0" y="325120"/>
                  <a:pt x="93980" y="419100"/>
                  <a:pt x="209550" y="419100"/>
                </a:cubicBezTo>
                <a:cubicBezTo>
                  <a:pt x="325120" y="419100"/>
                  <a:pt x="419100" y="325120"/>
                  <a:pt x="419100" y="209550"/>
                </a:cubicBezTo>
                <a:cubicBezTo>
                  <a:pt x="419100" y="93980"/>
                  <a:pt x="325120" y="0"/>
                  <a:pt x="209550" y="0"/>
                </a:cubicBezTo>
                <a:close/>
              </a:path>
            </a:pathLst>
          </a:custGeom>
          <a:solidFill>
            <a:srgbClr val="FDFDFD"/>
          </a:solidFill>
        </p:spPr>
      </p:sp>
      <p:sp>
        <p:nvSpPr>
          <p:cNvPr id="100" name="AutoShape 24">
            <a:extLst>
              <a:ext uri="{FF2B5EF4-FFF2-40B4-BE49-F238E27FC236}">
                <a16:creationId xmlns:a16="http://schemas.microsoft.com/office/drawing/2014/main" id="{74BDE009-3259-4F1F-B2DB-A33E0A09FC7C}"/>
              </a:ext>
            </a:extLst>
          </p:cNvPr>
          <p:cNvSpPr/>
          <p:nvPr/>
        </p:nvSpPr>
        <p:spPr>
          <a:xfrm rot="18672620" flipV="1">
            <a:off x="5301967" y="2178606"/>
            <a:ext cx="569639" cy="133488"/>
          </a:xfrm>
          <a:prstGeom prst="line">
            <a:avLst/>
          </a:prstGeom>
          <a:ln w="66675" cap="rnd">
            <a:solidFill>
              <a:srgbClr val="666666"/>
            </a:solidFill>
            <a:prstDash val="solid"/>
            <a:headEnd type="oval" w="med" len="med"/>
            <a:tailEnd type="none" w="med" len="med"/>
          </a:ln>
        </p:spPr>
      </p:sp>
      <p:sp>
        <p:nvSpPr>
          <p:cNvPr id="101" name="AutoShape 25">
            <a:extLst>
              <a:ext uri="{FF2B5EF4-FFF2-40B4-BE49-F238E27FC236}">
                <a16:creationId xmlns:a16="http://schemas.microsoft.com/office/drawing/2014/main" id="{06C413C4-D4CB-4DF7-8D6F-B35E765C61AC}"/>
              </a:ext>
            </a:extLst>
          </p:cNvPr>
          <p:cNvSpPr/>
          <p:nvPr/>
        </p:nvSpPr>
        <p:spPr>
          <a:xfrm rot="13697686" flipV="1">
            <a:off x="3457177" y="2793946"/>
            <a:ext cx="633307" cy="196723"/>
          </a:xfrm>
          <a:prstGeom prst="line">
            <a:avLst/>
          </a:prstGeom>
          <a:ln w="66675" cap="rnd">
            <a:solidFill>
              <a:srgbClr val="666666"/>
            </a:solidFill>
            <a:prstDash val="solid"/>
            <a:headEnd type="oval" w="med" len="med"/>
            <a:tailEnd type="none" w="sm" len="sm"/>
          </a:ln>
        </p:spPr>
      </p:sp>
      <p:sp>
        <p:nvSpPr>
          <p:cNvPr id="102" name="AutoShape 26">
            <a:extLst>
              <a:ext uri="{FF2B5EF4-FFF2-40B4-BE49-F238E27FC236}">
                <a16:creationId xmlns:a16="http://schemas.microsoft.com/office/drawing/2014/main" id="{8B619736-1E46-43A7-AB30-2481E58BE9E4}"/>
              </a:ext>
            </a:extLst>
          </p:cNvPr>
          <p:cNvSpPr/>
          <p:nvPr/>
        </p:nvSpPr>
        <p:spPr>
          <a:xfrm rot="16126044" flipV="1">
            <a:off x="4231986" y="2132712"/>
            <a:ext cx="568506" cy="222906"/>
          </a:xfrm>
          <a:prstGeom prst="line">
            <a:avLst/>
          </a:prstGeom>
          <a:ln w="66675" cap="rnd">
            <a:solidFill>
              <a:srgbClr val="EB4641"/>
            </a:solidFill>
            <a:prstDash val="solid"/>
            <a:round/>
            <a:headEnd type="oval" w="med" len="med"/>
            <a:tailEnd type="oval" w="med" len="med"/>
          </a:ln>
        </p:spPr>
      </p:sp>
      <p:grpSp>
        <p:nvGrpSpPr>
          <p:cNvPr id="103" name="Group 27">
            <a:extLst>
              <a:ext uri="{FF2B5EF4-FFF2-40B4-BE49-F238E27FC236}">
                <a16:creationId xmlns:a16="http://schemas.microsoft.com/office/drawing/2014/main" id="{B8C11ABB-8530-498A-844F-898D72C653AA}"/>
              </a:ext>
            </a:extLst>
          </p:cNvPr>
          <p:cNvGrpSpPr/>
          <p:nvPr/>
        </p:nvGrpSpPr>
        <p:grpSpPr>
          <a:xfrm>
            <a:off x="4777343" y="2777610"/>
            <a:ext cx="552990" cy="668892"/>
            <a:chOff x="0" y="-152400"/>
            <a:chExt cx="1474639" cy="1783712"/>
          </a:xfrm>
        </p:grpSpPr>
        <p:pic>
          <p:nvPicPr>
            <p:cNvPr id="104" name="Picture 28">
              <a:extLst>
                <a:ext uri="{FF2B5EF4-FFF2-40B4-BE49-F238E27FC236}">
                  <a16:creationId xmlns:a16="http://schemas.microsoft.com/office/drawing/2014/main" id="{EF7DFE29-D247-4D04-9B58-46824C287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156673"/>
              <a:ext cx="1474639" cy="1474639"/>
            </a:xfrm>
            <a:prstGeom prst="rect">
              <a:avLst/>
            </a:prstGeom>
          </p:spPr>
        </p:pic>
        <p:sp>
          <p:nvSpPr>
            <p:cNvPr id="106" name="TextBox 29">
              <a:extLst>
                <a:ext uri="{FF2B5EF4-FFF2-40B4-BE49-F238E27FC236}">
                  <a16:creationId xmlns:a16="http://schemas.microsoft.com/office/drawing/2014/main" id="{B09A8670-F07F-4922-846D-2D10EB30811B}"/>
                </a:ext>
              </a:extLst>
            </p:cNvPr>
            <p:cNvSpPr txBox="1"/>
            <p:nvPr/>
          </p:nvSpPr>
          <p:spPr>
            <a:xfrm>
              <a:off x="577962" y="-152400"/>
              <a:ext cx="668970" cy="1778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97"/>
                </a:lnSpc>
              </a:pPr>
              <a:r>
                <a:rPr lang="en-US" sz="4069" spc="122">
                  <a:solidFill>
                    <a:srgbClr val="59595B"/>
                  </a:solidFill>
                  <a:latin typeface="Garet"/>
                </a:rPr>
                <a:t>1</a:t>
              </a:r>
            </a:p>
          </p:txBody>
        </p:sp>
        <p:sp>
          <p:nvSpPr>
            <p:cNvPr id="107" name="TextBox 30">
              <a:extLst>
                <a:ext uri="{FF2B5EF4-FFF2-40B4-BE49-F238E27FC236}">
                  <a16:creationId xmlns:a16="http://schemas.microsoft.com/office/drawing/2014/main" id="{69304BD7-41AC-4366-B071-E8FBB28E69EA}"/>
                </a:ext>
              </a:extLst>
            </p:cNvPr>
            <p:cNvSpPr txBox="1"/>
            <p:nvPr/>
          </p:nvSpPr>
          <p:spPr>
            <a:xfrm>
              <a:off x="189760" y="323005"/>
              <a:ext cx="668970" cy="1125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24"/>
                </a:lnSpc>
              </a:pPr>
              <a:r>
                <a:rPr lang="en-US" sz="2589" spc="78">
                  <a:solidFill>
                    <a:srgbClr val="FFFFFF"/>
                  </a:solidFill>
                  <a:latin typeface="Maven Pro Regular Bold"/>
                </a:rPr>
                <a:t>C</a:t>
              </a:r>
            </a:p>
          </p:txBody>
        </p:sp>
      </p:grpSp>
      <p:sp>
        <p:nvSpPr>
          <p:cNvPr id="108" name="TextBox 31">
            <a:extLst>
              <a:ext uri="{FF2B5EF4-FFF2-40B4-BE49-F238E27FC236}">
                <a16:creationId xmlns:a16="http://schemas.microsoft.com/office/drawing/2014/main" id="{DF875D32-10A6-48A9-BC59-118A67F8CB98}"/>
              </a:ext>
            </a:extLst>
          </p:cNvPr>
          <p:cNvSpPr txBox="1"/>
          <p:nvPr/>
        </p:nvSpPr>
        <p:spPr>
          <a:xfrm>
            <a:off x="4651687" y="3542842"/>
            <a:ext cx="804301" cy="14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0"/>
              </a:lnSpc>
              <a:spcBef>
                <a:spcPct val="0"/>
              </a:spcBef>
            </a:pPr>
            <a:r>
              <a:rPr lang="en-US" sz="864" spc="17">
                <a:solidFill>
                  <a:srgbClr val="737373"/>
                </a:solidFill>
              </a:rPr>
              <a:t>CARGOWISE</a:t>
            </a:r>
          </a:p>
        </p:txBody>
      </p:sp>
      <p:pic>
        <p:nvPicPr>
          <p:cNvPr id="119" name="Picture 32">
            <a:extLst>
              <a:ext uri="{FF2B5EF4-FFF2-40B4-BE49-F238E27FC236}">
                <a16:creationId xmlns:a16="http://schemas.microsoft.com/office/drawing/2014/main" id="{1D61F05E-46B0-431A-AA89-450AC6B7F3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40" t="8748" r="16537" b="20362"/>
          <a:stretch>
            <a:fillRect/>
          </a:stretch>
        </p:blipFill>
        <p:spPr>
          <a:xfrm>
            <a:off x="4593489" y="3801270"/>
            <a:ext cx="360459" cy="290803"/>
          </a:xfrm>
          <a:prstGeom prst="rect">
            <a:avLst/>
          </a:prstGeom>
        </p:spPr>
      </p:pic>
      <p:pic>
        <p:nvPicPr>
          <p:cNvPr id="125" name="Picture 33">
            <a:extLst>
              <a:ext uri="{FF2B5EF4-FFF2-40B4-BE49-F238E27FC236}">
                <a16:creationId xmlns:a16="http://schemas.microsoft.com/office/drawing/2014/main" id="{047F55F0-B58B-4F4C-9B0A-D05532CB6D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29432" y="3785304"/>
            <a:ext cx="404665" cy="352209"/>
          </a:xfrm>
          <a:prstGeom prst="rect">
            <a:avLst/>
          </a:prstGeom>
        </p:spPr>
      </p:pic>
      <p:sp>
        <p:nvSpPr>
          <p:cNvPr id="126" name="TextBox 34">
            <a:extLst>
              <a:ext uri="{FF2B5EF4-FFF2-40B4-BE49-F238E27FC236}">
                <a16:creationId xmlns:a16="http://schemas.microsoft.com/office/drawing/2014/main" id="{2A54EB85-BC78-4F78-8A91-4B2655C43FB3}"/>
              </a:ext>
            </a:extLst>
          </p:cNvPr>
          <p:cNvSpPr txBox="1"/>
          <p:nvPr/>
        </p:nvSpPr>
        <p:spPr>
          <a:xfrm>
            <a:off x="4501150" y="4114441"/>
            <a:ext cx="545137" cy="13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"/>
              </a:lnSpc>
              <a:spcBef>
                <a:spcPct val="0"/>
              </a:spcBef>
            </a:pPr>
            <a:r>
              <a:rPr lang="en-US" sz="812" spc="16">
                <a:solidFill>
                  <a:srgbClr val="737373"/>
                </a:solidFill>
              </a:rPr>
              <a:t>MERCURE</a:t>
            </a:r>
          </a:p>
        </p:txBody>
      </p:sp>
      <p:sp>
        <p:nvSpPr>
          <p:cNvPr id="127" name="TextBox 35">
            <a:extLst>
              <a:ext uri="{FF2B5EF4-FFF2-40B4-BE49-F238E27FC236}">
                <a16:creationId xmlns:a16="http://schemas.microsoft.com/office/drawing/2014/main" id="{D8CFFC35-ABCA-4538-8A92-54CC5BAA6119}"/>
              </a:ext>
            </a:extLst>
          </p:cNvPr>
          <p:cNvSpPr txBox="1"/>
          <p:nvPr/>
        </p:nvSpPr>
        <p:spPr>
          <a:xfrm>
            <a:off x="5072118" y="4114441"/>
            <a:ext cx="545137" cy="13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"/>
              </a:lnSpc>
              <a:spcBef>
                <a:spcPct val="0"/>
              </a:spcBef>
            </a:pPr>
            <a:r>
              <a:rPr lang="en-US" sz="812" spc="16">
                <a:solidFill>
                  <a:srgbClr val="737373"/>
                </a:solidFill>
              </a:rPr>
              <a:t>PEGASE</a:t>
            </a:r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4F7ECE5C-EA08-4441-B270-EBEB2F1AA985}"/>
              </a:ext>
            </a:extLst>
          </p:cNvPr>
          <p:cNvGrpSpPr/>
          <p:nvPr/>
        </p:nvGrpSpPr>
        <p:grpSpPr>
          <a:xfrm>
            <a:off x="3673410" y="865888"/>
            <a:ext cx="1029446" cy="1029446"/>
            <a:chOff x="4689424" y="1050980"/>
            <a:chExt cx="1029446" cy="1029446"/>
          </a:xfrm>
        </p:grpSpPr>
        <p:grpSp>
          <p:nvGrpSpPr>
            <p:cNvPr id="129" name="Group 21">
              <a:extLst>
                <a:ext uri="{FF2B5EF4-FFF2-40B4-BE49-F238E27FC236}">
                  <a16:creationId xmlns:a16="http://schemas.microsoft.com/office/drawing/2014/main" id="{295B8B55-CEE2-447D-AD09-BDDEAC1188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9424" y="1050980"/>
              <a:ext cx="1029446" cy="1029446"/>
              <a:chOff x="0" y="0"/>
              <a:chExt cx="495300" cy="495300"/>
            </a:xfrm>
          </p:grpSpPr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F5DA6352-4D29-43FC-A6BB-22E6EFC94697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346FB6F1-8602-4D5B-BD2F-BEDF56E0254F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pic>
          <p:nvPicPr>
            <p:cNvPr id="130" name="Picture 36">
              <a:extLst>
                <a:ext uri="{FF2B5EF4-FFF2-40B4-BE49-F238E27FC236}">
                  <a16:creationId xmlns:a16="http://schemas.microsoft.com/office/drawing/2014/main" id="{862EDCBC-FA2C-459C-BEA8-CCDD62CD9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836828" y="1287937"/>
              <a:ext cx="734638" cy="555532"/>
            </a:xfrm>
            <a:prstGeom prst="rect">
              <a:avLst/>
            </a:prstGeom>
          </p:spPr>
        </p:pic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63792220-BA35-43BE-AC5E-C8AFF237C1C7}"/>
              </a:ext>
            </a:extLst>
          </p:cNvPr>
          <p:cNvGrpSpPr/>
          <p:nvPr/>
        </p:nvGrpSpPr>
        <p:grpSpPr>
          <a:xfrm>
            <a:off x="2502915" y="1917278"/>
            <a:ext cx="1029946" cy="1029446"/>
            <a:chOff x="3431008" y="2024394"/>
            <a:chExt cx="1029946" cy="1029446"/>
          </a:xfrm>
        </p:grpSpPr>
        <p:grpSp>
          <p:nvGrpSpPr>
            <p:cNvPr id="135" name="Group 18">
              <a:extLst>
                <a:ext uri="{FF2B5EF4-FFF2-40B4-BE49-F238E27FC236}">
                  <a16:creationId xmlns:a16="http://schemas.microsoft.com/office/drawing/2014/main" id="{52FA09E4-DA53-4F04-8C20-16BCD70F4B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31508" y="2024394"/>
              <a:ext cx="1029446" cy="1029446"/>
              <a:chOff x="0" y="0"/>
              <a:chExt cx="495300" cy="495300"/>
            </a:xfrm>
          </p:grpSpPr>
          <p:sp>
            <p:nvSpPr>
              <p:cNvPr id="138" name="Freeform 19">
                <a:extLst>
                  <a:ext uri="{FF2B5EF4-FFF2-40B4-BE49-F238E27FC236}">
                    <a16:creationId xmlns:a16="http://schemas.microsoft.com/office/drawing/2014/main" id="{B2FFE33B-C049-407B-AD82-ACF89D445379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39" name="Freeform 20">
                <a:extLst>
                  <a:ext uri="{FF2B5EF4-FFF2-40B4-BE49-F238E27FC236}">
                    <a16:creationId xmlns:a16="http://schemas.microsoft.com/office/drawing/2014/main" id="{A52C8D0C-F77F-4739-AFFF-E7B263FD9AF5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pic>
          <p:nvPicPr>
            <p:cNvPr id="136" name="Picture 37">
              <a:extLst>
                <a:ext uri="{FF2B5EF4-FFF2-40B4-BE49-F238E27FC236}">
                  <a16:creationId xmlns:a16="http://schemas.microsoft.com/office/drawing/2014/main" id="{F28882DF-B3C4-4F2B-B866-A058E8104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3575848" y="2200790"/>
              <a:ext cx="735434" cy="675844"/>
            </a:xfrm>
            <a:prstGeom prst="rect">
              <a:avLst/>
            </a:prstGeom>
          </p:spPr>
        </p:pic>
        <p:sp>
          <p:nvSpPr>
            <p:cNvPr id="137" name="TextBox 39">
              <a:extLst>
                <a:ext uri="{FF2B5EF4-FFF2-40B4-BE49-F238E27FC236}">
                  <a16:creationId xmlns:a16="http://schemas.microsoft.com/office/drawing/2014/main" id="{71808086-10CE-4A1D-9837-55C2008260E1}"/>
                </a:ext>
              </a:extLst>
            </p:cNvPr>
            <p:cNvSpPr txBox="1"/>
            <p:nvPr/>
          </p:nvSpPr>
          <p:spPr>
            <a:xfrm rot="18199693">
              <a:off x="3285134" y="2198204"/>
              <a:ext cx="434863" cy="143116"/>
            </a:xfrm>
            <a:prstGeom prst="rect">
              <a:avLst/>
            </a:prstGeom>
          </p:spPr>
          <p:txBody>
            <a:bodyPr spcFirstLastPara="1" wrap="square" lIns="0" tIns="0" rIns="0" bIns="0" numCol="1" rtlCol="0" anchor="t">
              <a:prstTxWarp prst="textButton">
                <a:avLst/>
              </a:prstTxWarp>
              <a:spAutoFit/>
            </a:bodyPr>
            <a:lstStyle/>
            <a:p>
              <a:pPr algn="ctr">
                <a:lnSpc>
                  <a:spcPts val="1210"/>
                </a:lnSpc>
                <a:spcBef>
                  <a:spcPct val="0"/>
                </a:spcBef>
              </a:pPr>
              <a:r>
                <a:rPr lang="en-US" sz="864" spc="404">
                  <a:solidFill>
                    <a:srgbClr val="737373"/>
                  </a:solidFill>
                </a:rPr>
                <a:t>CRM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CEEE58E-95D9-4A29-9717-C5E11E80B6F2}"/>
              </a:ext>
            </a:extLst>
          </p:cNvPr>
          <p:cNvGrpSpPr/>
          <p:nvPr/>
        </p:nvGrpSpPr>
        <p:grpSpPr>
          <a:xfrm>
            <a:off x="5449053" y="967020"/>
            <a:ext cx="1029446" cy="1029446"/>
            <a:chOff x="5449053" y="967020"/>
            <a:chExt cx="1029446" cy="1029446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0B930647-F1F3-4E95-86BA-7FDE7DC8D6E3}"/>
                </a:ext>
              </a:extLst>
            </p:cNvPr>
            <p:cNvGrpSpPr/>
            <p:nvPr/>
          </p:nvGrpSpPr>
          <p:grpSpPr>
            <a:xfrm>
              <a:off x="5449053" y="967020"/>
              <a:ext cx="1029446" cy="1029446"/>
              <a:chOff x="5449053" y="967020"/>
              <a:chExt cx="1029446" cy="1029446"/>
            </a:xfrm>
          </p:grpSpPr>
          <p:grpSp>
            <p:nvGrpSpPr>
              <p:cNvPr id="97" name="Group 15">
                <a:extLst>
                  <a:ext uri="{FF2B5EF4-FFF2-40B4-BE49-F238E27FC236}">
                    <a16:creationId xmlns:a16="http://schemas.microsoft.com/office/drawing/2014/main" id="{32B1AF11-2E1D-47C5-A52C-4667B56DAC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49053" y="967020"/>
                <a:ext cx="1029446" cy="1029446"/>
                <a:chOff x="0" y="0"/>
                <a:chExt cx="495300" cy="495300"/>
              </a:xfrm>
            </p:grpSpPr>
            <p:sp>
              <p:nvSpPr>
                <p:cNvPr id="98" name="Freeform 16">
                  <a:extLst>
                    <a:ext uri="{FF2B5EF4-FFF2-40B4-BE49-F238E27FC236}">
                      <a16:creationId xmlns:a16="http://schemas.microsoft.com/office/drawing/2014/main" id="{7AF17FC9-BB7E-41F8-8BA4-14B674653AF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95300" cy="4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00" h="495300">
                      <a:moveTo>
                        <a:pt x="247650" y="0"/>
                      </a:moveTo>
                      <a:cubicBezTo>
                        <a:pt x="110490" y="0"/>
                        <a:pt x="0" y="110490"/>
                        <a:pt x="0" y="247650"/>
                      </a:cubicBezTo>
                      <a:cubicBezTo>
                        <a:pt x="0" y="384810"/>
                        <a:pt x="110490" y="495300"/>
                        <a:pt x="247650" y="495300"/>
                      </a:cubicBezTo>
                      <a:cubicBezTo>
                        <a:pt x="383540" y="495300"/>
                        <a:pt x="495300" y="384810"/>
                        <a:pt x="495300" y="247650"/>
                      </a:cubicBezTo>
                      <a:cubicBezTo>
                        <a:pt x="495300" y="110490"/>
                        <a:pt x="383540" y="0"/>
                        <a:pt x="247650" y="0"/>
                      </a:cubicBezTo>
                      <a:close/>
                      <a:moveTo>
                        <a:pt x="247650" y="457200"/>
                      </a:moveTo>
                      <a:cubicBezTo>
                        <a:pt x="132080" y="457200"/>
                        <a:pt x="38100" y="363220"/>
                        <a:pt x="38100" y="247650"/>
                      </a:cubicBezTo>
                      <a:cubicBezTo>
                        <a:pt x="38100" y="132080"/>
                        <a:pt x="132080" y="38100"/>
                        <a:pt x="247650" y="38100"/>
                      </a:cubicBezTo>
                      <a:cubicBezTo>
                        <a:pt x="363220" y="38100"/>
                        <a:pt x="457200" y="132080"/>
                        <a:pt x="457200" y="247650"/>
                      </a:cubicBezTo>
                      <a:cubicBezTo>
                        <a:pt x="457200" y="363220"/>
                        <a:pt x="363220" y="457200"/>
                        <a:pt x="247650" y="4572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</p:spPr>
            </p:sp>
            <p:sp>
              <p:nvSpPr>
                <p:cNvPr id="99" name="Freeform 17">
                  <a:extLst>
                    <a:ext uri="{FF2B5EF4-FFF2-40B4-BE49-F238E27FC236}">
                      <a16:creationId xmlns:a16="http://schemas.microsoft.com/office/drawing/2014/main" id="{14F2F147-FF75-4DE8-9D14-FAE6EF67D832}"/>
                    </a:ext>
                  </a:extLst>
                </p:cNvPr>
                <p:cNvSpPr/>
                <p:nvPr/>
              </p:nvSpPr>
              <p:spPr>
                <a:xfrm>
                  <a:off x="38100" y="38100"/>
                  <a:ext cx="419100" cy="4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00" h="419100">
                      <a:moveTo>
                        <a:pt x="209550" y="0"/>
                      </a:moveTo>
                      <a:cubicBezTo>
                        <a:pt x="93980" y="0"/>
                        <a:pt x="0" y="93980"/>
                        <a:pt x="0" y="209550"/>
                      </a:cubicBezTo>
                      <a:cubicBezTo>
                        <a:pt x="0" y="325120"/>
                        <a:pt x="93980" y="419100"/>
                        <a:pt x="209550" y="419100"/>
                      </a:cubicBezTo>
                      <a:cubicBezTo>
                        <a:pt x="325120" y="419100"/>
                        <a:pt x="419100" y="325120"/>
                        <a:pt x="419100" y="209550"/>
                      </a:cubicBezTo>
                      <a:cubicBezTo>
                        <a:pt x="419100" y="93980"/>
                        <a:pt x="325120" y="0"/>
                        <a:pt x="209550" y="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</p:spPr>
            </p:sp>
          </p:grpSp>
          <p:pic>
            <p:nvPicPr>
              <p:cNvPr id="133" name="Picture 38">
                <a:extLst>
                  <a:ext uri="{FF2B5EF4-FFF2-40B4-BE49-F238E27FC236}">
                    <a16:creationId xmlns:a16="http://schemas.microsoft.com/office/drawing/2014/main" id="{3AF636DB-011C-4F12-A8A7-914F25E88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5667889" y="1155324"/>
                <a:ext cx="602504" cy="630570"/>
              </a:xfrm>
              <a:prstGeom prst="rect">
                <a:avLst/>
              </a:prstGeom>
            </p:spPr>
          </p:pic>
        </p:grpSp>
        <p:sp>
          <p:nvSpPr>
            <p:cNvPr id="140" name="TextBox 40">
              <a:extLst>
                <a:ext uri="{FF2B5EF4-FFF2-40B4-BE49-F238E27FC236}">
                  <a16:creationId xmlns:a16="http://schemas.microsoft.com/office/drawing/2014/main" id="{D9256BD3-F231-49C3-B030-2D76DFB064E7}"/>
                </a:ext>
              </a:extLst>
            </p:cNvPr>
            <p:cNvSpPr txBox="1"/>
            <p:nvPr/>
          </p:nvSpPr>
          <p:spPr>
            <a:xfrm rot="1861065">
              <a:off x="6035145" y="1003693"/>
              <a:ext cx="433154" cy="143116"/>
            </a:xfrm>
            <a:prstGeom prst="rect">
              <a:avLst/>
            </a:prstGeom>
          </p:spPr>
          <p:txBody>
            <a:bodyPr spcFirstLastPara="1" wrap="square" lIns="0" tIns="0" rIns="0" bIns="0" numCol="1" rtlCol="0" anchor="t">
              <a:prstTxWarp prst="textButton">
                <a:avLst/>
              </a:prstTxWarp>
              <a:spAutoFit/>
            </a:bodyPr>
            <a:lstStyle/>
            <a:p>
              <a:pPr algn="ctr">
                <a:lnSpc>
                  <a:spcPts val="1210"/>
                </a:lnSpc>
                <a:spcBef>
                  <a:spcPct val="0"/>
                </a:spcBef>
              </a:pPr>
              <a:r>
                <a:rPr lang="en-US" sz="864" spc="404">
                  <a:solidFill>
                    <a:srgbClr val="737373"/>
                  </a:solidFill>
                </a:rPr>
                <a:t>MDM</a:t>
              </a:r>
            </a:p>
          </p:txBody>
        </p:sp>
      </p:grpSp>
      <p:sp>
        <p:nvSpPr>
          <p:cNvPr id="141" name="TextBox 42">
            <a:extLst>
              <a:ext uri="{FF2B5EF4-FFF2-40B4-BE49-F238E27FC236}">
                <a16:creationId xmlns:a16="http://schemas.microsoft.com/office/drawing/2014/main" id="{5BD444F6-CAC1-454D-8858-6A06D930D5B5}"/>
              </a:ext>
            </a:extLst>
          </p:cNvPr>
          <p:cNvSpPr txBox="1"/>
          <p:nvPr/>
        </p:nvSpPr>
        <p:spPr>
          <a:xfrm rot="21423678">
            <a:off x="4752603" y="4352895"/>
            <a:ext cx="693529" cy="223656"/>
          </a:xfrm>
          <a:prstGeom prst="rect">
            <a:avLst/>
          </a:prstGeom>
          <a:ln>
            <a:noFill/>
          </a:ln>
        </p:spPr>
        <p:txBody>
          <a:bodyPr spcFirstLastPara="1" vert="horz" wrap="square" lIns="0" tIns="0" rIns="0" bIns="0" numCol="1" rtlCol="0" anchor="t">
            <a:prstTxWarp prst="textArchDown">
              <a:avLst>
                <a:gd name="adj" fmla="val 17049280"/>
              </a:avLst>
            </a:prstTxWarp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>
              <a:lnSpc>
                <a:spcPts val="1526"/>
              </a:lnSpc>
              <a:spcBef>
                <a:spcPct val="0"/>
              </a:spcBef>
            </a:pPr>
            <a:r>
              <a:rPr lang="en-US" sz="1090" spc="509">
                <a:solidFill>
                  <a:srgbClr val="737373"/>
                </a:solidFill>
              </a:rPr>
              <a:t>TMS</a:t>
            </a:r>
          </a:p>
        </p:txBody>
      </p:sp>
      <p:sp>
        <p:nvSpPr>
          <p:cNvPr id="142" name="AutoShape 24">
            <a:extLst>
              <a:ext uri="{FF2B5EF4-FFF2-40B4-BE49-F238E27FC236}">
                <a16:creationId xmlns:a16="http://schemas.microsoft.com/office/drawing/2014/main" id="{5BCD0F81-6E6A-4A5D-B8EF-FD053F53902F}"/>
              </a:ext>
            </a:extLst>
          </p:cNvPr>
          <p:cNvSpPr/>
          <p:nvPr/>
        </p:nvSpPr>
        <p:spPr>
          <a:xfrm rot="18672620">
            <a:off x="6048846" y="2836469"/>
            <a:ext cx="635619" cy="168946"/>
          </a:xfrm>
          <a:prstGeom prst="line">
            <a:avLst/>
          </a:prstGeom>
          <a:ln w="66675" cap="rnd">
            <a:solidFill>
              <a:srgbClr val="666666"/>
            </a:solidFill>
            <a:prstDash val="solid"/>
            <a:headEnd type="oval" w="med" len="med"/>
            <a:tailEnd type="none" w="med" len="med"/>
          </a:ln>
        </p:spPr>
      </p: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21306F95-9E42-4EAB-88E8-04E703B45CF0}"/>
              </a:ext>
            </a:extLst>
          </p:cNvPr>
          <p:cNvGrpSpPr/>
          <p:nvPr/>
        </p:nvGrpSpPr>
        <p:grpSpPr>
          <a:xfrm>
            <a:off x="6608658" y="1937862"/>
            <a:ext cx="1029446" cy="1029446"/>
            <a:chOff x="7396449" y="2122237"/>
            <a:chExt cx="1029446" cy="1029446"/>
          </a:xfrm>
        </p:grpSpPr>
        <p:grpSp>
          <p:nvGrpSpPr>
            <p:cNvPr id="144" name="Group 15">
              <a:extLst>
                <a:ext uri="{FF2B5EF4-FFF2-40B4-BE49-F238E27FC236}">
                  <a16:creationId xmlns:a16="http://schemas.microsoft.com/office/drawing/2014/main" id="{4331CB00-9BA6-4530-B6F7-B9A82B2401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96449" y="2122237"/>
              <a:ext cx="1029446" cy="1029446"/>
              <a:chOff x="0" y="0"/>
              <a:chExt cx="495300" cy="495300"/>
            </a:xfrm>
          </p:grpSpPr>
          <p:sp>
            <p:nvSpPr>
              <p:cNvPr id="149" name="Freeform 16">
                <a:extLst>
                  <a:ext uri="{FF2B5EF4-FFF2-40B4-BE49-F238E27FC236}">
                    <a16:creationId xmlns:a16="http://schemas.microsoft.com/office/drawing/2014/main" id="{7CEF436E-0D59-46AB-AD08-6A9014456CFE}"/>
                  </a:ext>
                </a:extLst>
              </p:cNvPr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50" name="Freeform 17">
                <a:extLst>
                  <a:ext uri="{FF2B5EF4-FFF2-40B4-BE49-F238E27FC236}">
                    <a16:creationId xmlns:a16="http://schemas.microsoft.com/office/drawing/2014/main" id="{98FD23C5-EADC-46F2-A8EE-684A333B6902}"/>
                  </a:ext>
                </a:extLst>
              </p:cNvPr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id="145" name="TextBox 40">
              <a:extLst>
                <a:ext uri="{FF2B5EF4-FFF2-40B4-BE49-F238E27FC236}">
                  <a16:creationId xmlns:a16="http://schemas.microsoft.com/office/drawing/2014/main" id="{05812404-86A3-43D6-A9A5-7D30085860B8}"/>
                </a:ext>
              </a:extLst>
            </p:cNvPr>
            <p:cNvSpPr txBox="1"/>
            <p:nvPr/>
          </p:nvSpPr>
          <p:spPr>
            <a:xfrm rot="1778136">
              <a:off x="7938039" y="2139874"/>
              <a:ext cx="433154" cy="143116"/>
            </a:xfrm>
            <a:prstGeom prst="rect">
              <a:avLst/>
            </a:prstGeom>
          </p:spPr>
          <p:txBody>
            <a:bodyPr spcFirstLastPara="1" wrap="square" lIns="0" tIns="0" rIns="0" bIns="0" numCol="1" rtlCol="0" anchor="t">
              <a:prstTxWarp prst="textButton">
                <a:avLst/>
              </a:prstTxWarp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>
                <a:lnSpc>
                  <a:spcPts val="1210"/>
                </a:lnSpc>
                <a:spcBef>
                  <a:spcPct val="0"/>
                </a:spcBef>
              </a:pPr>
              <a:r>
                <a:rPr lang="en-US" sz="864" spc="404">
                  <a:solidFill>
                    <a:srgbClr val="737373"/>
                  </a:solidFill>
                </a:rPr>
                <a:t>DMP</a:t>
              </a:r>
            </a:p>
          </p:txBody>
        </p:sp>
        <p:grpSp>
          <p:nvGrpSpPr>
            <p:cNvPr id="146" name="Group 6">
              <a:extLst>
                <a:ext uri="{FF2B5EF4-FFF2-40B4-BE49-F238E27FC236}">
                  <a16:creationId xmlns:a16="http://schemas.microsoft.com/office/drawing/2014/main" id="{AEE58BC4-07EA-48BA-80C8-286019187E9A}"/>
                </a:ext>
              </a:extLst>
            </p:cNvPr>
            <p:cNvGrpSpPr/>
            <p:nvPr/>
          </p:nvGrpSpPr>
          <p:grpSpPr>
            <a:xfrm>
              <a:off x="7629852" y="2362311"/>
              <a:ext cx="553164" cy="552644"/>
              <a:chOff x="8283786" y="108373"/>
              <a:chExt cx="643467" cy="616373"/>
            </a:xfrm>
            <a:solidFill>
              <a:srgbClr val="2E4F92"/>
            </a:solidFill>
          </p:grpSpPr>
          <p:sp>
            <p:nvSpPr>
              <p:cNvPr id="147" name="Oval 8">
                <a:extLst>
                  <a:ext uri="{FF2B5EF4-FFF2-40B4-BE49-F238E27FC236}">
                    <a16:creationId xmlns:a16="http://schemas.microsoft.com/office/drawing/2014/main" id="{7FE1FBB8-77C2-46D7-B626-F4D9E0516635}"/>
                  </a:ext>
                </a:extLst>
              </p:cNvPr>
              <p:cNvSpPr/>
              <p:nvPr/>
            </p:nvSpPr>
            <p:spPr>
              <a:xfrm>
                <a:off x="8283786" y="108373"/>
                <a:ext cx="643467" cy="616373"/>
              </a:xfrm>
              <a:prstGeom prst="ellipse">
                <a:avLst/>
              </a:pr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148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24915492-58CE-47C0-A217-369F3ECA5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971" y="212346"/>
                <a:ext cx="425098" cy="40842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51" name="TextBox 7">
            <a:extLst>
              <a:ext uri="{FF2B5EF4-FFF2-40B4-BE49-F238E27FC236}">
                <a16:creationId xmlns:a16="http://schemas.microsoft.com/office/drawing/2014/main" id="{BD0BE947-A1C9-441A-9503-BBDD8BF0882E}"/>
              </a:ext>
            </a:extLst>
          </p:cNvPr>
          <p:cNvSpPr txBox="1"/>
          <p:nvPr/>
        </p:nvSpPr>
        <p:spPr>
          <a:xfrm>
            <a:off x="147187" y="1164546"/>
            <a:ext cx="2079058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"/>
              </a:lnSpc>
              <a:spcBef>
                <a:spcPct val="0"/>
              </a:spcBef>
            </a:pPr>
            <a:r>
              <a:rPr lang="en-US" sz="1050" spc="32">
                <a:solidFill>
                  <a:srgbClr val="3C5679"/>
                </a:solidFill>
              </a:rPr>
              <a:t>Information shared between tools, and especially TMS and LINK</a:t>
            </a:r>
          </a:p>
        </p:txBody>
      </p:sp>
    </p:spTree>
    <p:extLst>
      <p:ext uri="{BB962C8B-B14F-4D97-AF65-F5344CB8AC3E}">
        <p14:creationId xmlns:p14="http://schemas.microsoft.com/office/powerpoint/2010/main" val="2644531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F56D4E-AB3A-43B1-B354-C48B4C77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25" y="240807"/>
            <a:ext cx="8606010" cy="3242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DATABASES</a:t>
            </a:r>
            <a:endParaRPr lang="en-US" sz="1500">
              <a:solidFill>
                <a:srgbClr val="EB464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CFF46-D180-4C7B-B2AD-0177E995A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248" y="4737600"/>
            <a:ext cx="337471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894E3C-CCE6-F242-84E3-BCBDD257A1E1}" type="slidenum">
              <a:rPr lang="fr-FR" smtClean="0">
                <a:solidFill>
                  <a:srgbClr val="4E4F54"/>
                </a:solidFill>
              </a:rPr>
              <a:pPr>
                <a:spcAft>
                  <a:spcPts val="600"/>
                </a:spcAft>
              </a:pPr>
              <a:t>11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143CEF-39D5-4212-90EC-C837B0258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225" y="476748"/>
            <a:ext cx="8606007" cy="2910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FOR REPORTING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D89D305-FAB2-41AB-8289-CADB5E02AC6E}"/>
              </a:ext>
            </a:extLst>
          </p:cNvPr>
          <p:cNvGrpSpPr/>
          <p:nvPr/>
        </p:nvGrpSpPr>
        <p:grpSpPr>
          <a:xfrm>
            <a:off x="967331" y="856709"/>
            <a:ext cx="1927073" cy="2972351"/>
            <a:chOff x="967331" y="856709"/>
            <a:chExt cx="1927073" cy="2972351"/>
          </a:xfrm>
        </p:grpSpPr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AED30FA7-09BC-450D-ABAF-4AFE181EB2F3}"/>
                </a:ext>
              </a:extLst>
            </p:cNvPr>
            <p:cNvSpPr/>
            <p:nvPr/>
          </p:nvSpPr>
          <p:spPr>
            <a:xfrm>
              <a:off x="967331" y="1459496"/>
              <a:ext cx="1927073" cy="2369564"/>
            </a:xfrm>
            <a:custGeom>
              <a:avLst/>
              <a:gdLst/>
              <a:ahLst/>
              <a:cxnLst/>
              <a:rect l="l" t="t" r="r" b="b"/>
              <a:pathLst>
                <a:path w="812800" h="999434">
                  <a:moveTo>
                    <a:pt x="40175" y="0"/>
                  </a:moveTo>
                  <a:lnTo>
                    <a:pt x="772626" y="0"/>
                  </a:lnTo>
                  <a:cubicBezTo>
                    <a:pt x="783280" y="0"/>
                    <a:pt x="793499" y="4233"/>
                    <a:pt x="801033" y="11767"/>
                  </a:cubicBezTo>
                  <a:cubicBezTo>
                    <a:pt x="808567" y="19301"/>
                    <a:pt x="812800" y="29520"/>
                    <a:pt x="812800" y="40175"/>
                  </a:cubicBezTo>
                  <a:lnTo>
                    <a:pt x="812800" y="959259"/>
                  </a:lnTo>
                  <a:cubicBezTo>
                    <a:pt x="812800" y="969914"/>
                    <a:pt x="808567" y="980133"/>
                    <a:pt x="801033" y="987667"/>
                  </a:cubicBezTo>
                  <a:cubicBezTo>
                    <a:pt x="793499" y="995201"/>
                    <a:pt x="783280" y="999434"/>
                    <a:pt x="772626" y="999434"/>
                  </a:cubicBezTo>
                  <a:lnTo>
                    <a:pt x="40175" y="999434"/>
                  </a:lnTo>
                  <a:cubicBezTo>
                    <a:pt x="29520" y="999434"/>
                    <a:pt x="19301" y="995201"/>
                    <a:pt x="11767" y="987667"/>
                  </a:cubicBezTo>
                  <a:cubicBezTo>
                    <a:pt x="4233" y="980133"/>
                    <a:pt x="0" y="969914"/>
                    <a:pt x="0" y="959259"/>
                  </a:cubicBezTo>
                  <a:lnTo>
                    <a:pt x="0" y="40175"/>
                  </a:lnTo>
                  <a:cubicBezTo>
                    <a:pt x="0" y="29520"/>
                    <a:pt x="4233" y="19301"/>
                    <a:pt x="11767" y="11767"/>
                  </a:cubicBezTo>
                  <a:cubicBezTo>
                    <a:pt x="19301" y="4233"/>
                    <a:pt x="29520" y="0"/>
                    <a:pt x="40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5A12C39D-8AAC-4350-B207-A809DBB1AF2B}"/>
                </a:ext>
              </a:extLst>
            </p:cNvPr>
            <p:cNvSpPr/>
            <p:nvPr/>
          </p:nvSpPr>
          <p:spPr>
            <a:xfrm>
              <a:off x="1330769" y="856709"/>
              <a:ext cx="1200196" cy="1205576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FA26F56-DE2B-456F-BC19-3A95CA51C599}"/>
                </a:ext>
              </a:extLst>
            </p:cNvPr>
            <p:cNvSpPr txBox="1"/>
            <p:nvPr/>
          </p:nvSpPr>
          <p:spPr>
            <a:xfrm>
              <a:off x="1105061" y="2134800"/>
              <a:ext cx="1651612" cy="198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spc="36">
                  <a:solidFill>
                    <a:srgbClr val="142740"/>
                  </a:solidFill>
                </a:rPr>
                <a:t>INFOCENTER</a:t>
              </a:r>
            </a:p>
          </p:txBody>
        </p:sp>
        <p:sp>
          <p:nvSpPr>
            <p:cNvPr id="51" name="TextBox 9">
              <a:extLst>
                <a:ext uri="{FF2B5EF4-FFF2-40B4-BE49-F238E27FC236}">
                  <a16:creationId xmlns:a16="http://schemas.microsoft.com/office/drawing/2014/main" id="{B78165B5-4F6F-4770-8B96-85D10C5E7AFA}"/>
                </a:ext>
              </a:extLst>
            </p:cNvPr>
            <p:cNvSpPr txBox="1"/>
            <p:nvPr/>
          </p:nvSpPr>
          <p:spPr>
            <a:xfrm>
              <a:off x="1231632" y="2613565"/>
              <a:ext cx="1398470" cy="881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545454"/>
                  </a:solidFill>
                </a:rPr>
                <a:t>Microsoft Based Technology</a:t>
              </a:r>
            </a:p>
            <a:p>
              <a:pPr algn="ctr">
                <a:lnSpc>
                  <a:spcPts val="1400"/>
                </a:lnSpc>
                <a:spcBef>
                  <a:spcPct val="0"/>
                </a:spcBef>
              </a:pPr>
              <a:r>
                <a:rPr lang="en-US" sz="1000">
                  <a:solidFill>
                    <a:srgbClr val="545454"/>
                  </a:solidFill>
                </a:rPr>
                <a:t>Datawarehouse to collect and store massive amount of data.</a:t>
              </a:r>
            </a:p>
          </p:txBody>
        </p:sp>
        <p:pic>
          <p:nvPicPr>
            <p:cNvPr id="58" name="Picture 20">
              <a:extLst>
                <a:ext uri="{FF2B5EF4-FFF2-40B4-BE49-F238E27FC236}">
                  <a16:creationId xmlns:a16="http://schemas.microsoft.com/office/drawing/2014/main" id="{389ED43B-1258-4A3A-9B27-174D8CD5E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527979" y="1047335"/>
              <a:ext cx="805776" cy="824323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538F9156-B1B0-4D78-82AE-379C486228E1}"/>
              </a:ext>
            </a:extLst>
          </p:cNvPr>
          <p:cNvGrpSpPr/>
          <p:nvPr/>
        </p:nvGrpSpPr>
        <p:grpSpPr>
          <a:xfrm>
            <a:off x="3589707" y="1218814"/>
            <a:ext cx="1927073" cy="2896890"/>
            <a:chOff x="3589707" y="1218814"/>
            <a:chExt cx="1927073" cy="2896890"/>
          </a:xfrm>
        </p:grpSpPr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73C2D966-918A-40CE-B29D-CFE8A76B6DD1}"/>
                </a:ext>
              </a:extLst>
            </p:cNvPr>
            <p:cNvSpPr/>
            <p:nvPr/>
          </p:nvSpPr>
          <p:spPr>
            <a:xfrm>
              <a:off x="3589707" y="1821602"/>
              <a:ext cx="1927073" cy="2294102"/>
            </a:xfrm>
            <a:custGeom>
              <a:avLst/>
              <a:gdLst/>
              <a:ahLst/>
              <a:cxnLst/>
              <a:rect l="l" t="t" r="r" b="b"/>
              <a:pathLst>
                <a:path w="812800" h="967605">
                  <a:moveTo>
                    <a:pt x="40175" y="0"/>
                  </a:moveTo>
                  <a:lnTo>
                    <a:pt x="772626" y="0"/>
                  </a:lnTo>
                  <a:cubicBezTo>
                    <a:pt x="783280" y="0"/>
                    <a:pt x="793499" y="4233"/>
                    <a:pt x="801033" y="11767"/>
                  </a:cubicBezTo>
                  <a:cubicBezTo>
                    <a:pt x="808567" y="19301"/>
                    <a:pt x="812800" y="29520"/>
                    <a:pt x="812800" y="40175"/>
                  </a:cubicBezTo>
                  <a:lnTo>
                    <a:pt x="812800" y="927431"/>
                  </a:lnTo>
                  <a:cubicBezTo>
                    <a:pt x="812800" y="938086"/>
                    <a:pt x="808567" y="948304"/>
                    <a:pt x="801033" y="955838"/>
                  </a:cubicBezTo>
                  <a:cubicBezTo>
                    <a:pt x="793499" y="963372"/>
                    <a:pt x="783280" y="967605"/>
                    <a:pt x="772626" y="967605"/>
                  </a:cubicBezTo>
                  <a:lnTo>
                    <a:pt x="40175" y="967605"/>
                  </a:lnTo>
                  <a:cubicBezTo>
                    <a:pt x="29520" y="967605"/>
                    <a:pt x="19301" y="963372"/>
                    <a:pt x="11767" y="955838"/>
                  </a:cubicBezTo>
                  <a:cubicBezTo>
                    <a:pt x="4233" y="948304"/>
                    <a:pt x="0" y="938086"/>
                    <a:pt x="0" y="927431"/>
                  </a:cubicBezTo>
                  <a:lnTo>
                    <a:pt x="0" y="40175"/>
                  </a:lnTo>
                  <a:cubicBezTo>
                    <a:pt x="0" y="29520"/>
                    <a:pt x="4233" y="19301"/>
                    <a:pt x="11767" y="11767"/>
                  </a:cubicBezTo>
                  <a:cubicBezTo>
                    <a:pt x="19301" y="4233"/>
                    <a:pt x="29520" y="0"/>
                    <a:pt x="40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F3ABF30A-D8C5-4229-8648-34B73716A849}"/>
                </a:ext>
              </a:extLst>
            </p:cNvPr>
            <p:cNvSpPr/>
            <p:nvPr/>
          </p:nvSpPr>
          <p:spPr>
            <a:xfrm>
              <a:off x="3953145" y="1218814"/>
              <a:ext cx="1200196" cy="1205576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56" name="TextBox 16">
              <a:extLst>
                <a:ext uri="{FF2B5EF4-FFF2-40B4-BE49-F238E27FC236}">
                  <a16:creationId xmlns:a16="http://schemas.microsoft.com/office/drawing/2014/main" id="{26BEC76E-32D6-42DA-971D-F4335321AAD8}"/>
                </a:ext>
              </a:extLst>
            </p:cNvPr>
            <p:cNvSpPr txBox="1"/>
            <p:nvPr/>
          </p:nvSpPr>
          <p:spPr>
            <a:xfrm>
              <a:off x="3727437" y="2546443"/>
              <a:ext cx="1651612" cy="198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spc="36">
                  <a:solidFill>
                    <a:srgbClr val="142740"/>
                  </a:solidFill>
                </a:rPr>
                <a:t>LINK BI</a:t>
              </a:r>
            </a:p>
          </p:txBody>
        </p:sp>
        <p:sp>
          <p:nvSpPr>
            <p:cNvPr id="57" name="TextBox 17">
              <a:extLst>
                <a:ext uri="{FF2B5EF4-FFF2-40B4-BE49-F238E27FC236}">
                  <a16:creationId xmlns:a16="http://schemas.microsoft.com/office/drawing/2014/main" id="{A508C22C-A8AF-4F32-88CC-CCC8CAC9928C}"/>
                </a:ext>
              </a:extLst>
            </p:cNvPr>
            <p:cNvSpPr txBox="1"/>
            <p:nvPr/>
          </p:nvSpPr>
          <p:spPr>
            <a:xfrm>
              <a:off x="3955784" y="3058888"/>
              <a:ext cx="1200247" cy="706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545454"/>
                  </a:solidFill>
                </a:rPr>
                <a:t>Replica of LINK's live-tracking data.</a:t>
              </a:r>
            </a:p>
            <a:p>
              <a:pPr algn="ctr">
                <a:lnSpc>
                  <a:spcPts val="1400"/>
                </a:lnSpc>
                <a:spcBef>
                  <a:spcPct val="0"/>
                </a:spcBef>
              </a:pPr>
              <a:r>
                <a:rPr lang="en-US" sz="1000">
                  <a:solidFill>
                    <a:srgbClr val="545454"/>
                  </a:solidFill>
                </a:rPr>
                <a:t>Server monitored by BI Team. </a:t>
              </a:r>
            </a:p>
          </p:txBody>
        </p:sp>
        <p:pic>
          <p:nvPicPr>
            <p:cNvPr id="59" name="Picture 21">
              <a:extLst>
                <a:ext uri="{FF2B5EF4-FFF2-40B4-BE49-F238E27FC236}">
                  <a16:creationId xmlns:a16="http://schemas.microsoft.com/office/drawing/2014/main" id="{DCA7446C-B52F-45A9-8C8F-6288B7F5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302973" y="1515716"/>
              <a:ext cx="500541" cy="611772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F9CEE3A5-2C6E-421F-8AA6-247BF42BEDB9}"/>
              </a:ext>
            </a:extLst>
          </p:cNvPr>
          <p:cNvGrpSpPr/>
          <p:nvPr/>
        </p:nvGrpSpPr>
        <p:grpSpPr>
          <a:xfrm>
            <a:off x="6252630" y="1623318"/>
            <a:ext cx="1927073" cy="2920879"/>
            <a:chOff x="6252630" y="1623318"/>
            <a:chExt cx="1927073" cy="2920879"/>
          </a:xfrm>
        </p:grpSpPr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95A746C3-CB22-4782-9CB2-F1A657719477}"/>
                </a:ext>
              </a:extLst>
            </p:cNvPr>
            <p:cNvSpPr/>
            <p:nvPr/>
          </p:nvSpPr>
          <p:spPr>
            <a:xfrm>
              <a:off x="6252630" y="2219293"/>
              <a:ext cx="1927073" cy="2324904"/>
            </a:xfrm>
            <a:custGeom>
              <a:avLst/>
              <a:gdLst/>
              <a:ahLst/>
              <a:cxnLst/>
              <a:rect l="l" t="t" r="r" b="b"/>
              <a:pathLst>
                <a:path w="812800" h="980597">
                  <a:moveTo>
                    <a:pt x="40175" y="0"/>
                  </a:moveTo>
                  <a:lnTo>
                    <a:pt x="772626" y="0"/>
                  </a:lnTo>
                  <a:cubicBezTo>
                    <a:pt x="783280" y="0"/>
                    <a:pt x="793499" y="4233"/>
                    <a:pt x="801033" y="11767"/>
                  </a:cubicBezTo>
                  <a:cubicBezTo>
                    <a:pt x="808567" y="19301"/>
                    <a:pt x="812800" y="29520"/>
                    <a:pt x="812800" y="40175"/>
                  </a:cubicBezTo>
                  <a:lnTo>
                    <a:pt x="812800" y="940422"/>
                  </a:lnTo>
                  <a:cubicBezTo>
                    <a:pt x="812800" y="951077"/>
                    <a:pt x="808567" y="961296"/>
                    <a:pt x="801033" y="968830"/>
                  </a:cubicBezTo>
                  <a:cubicBezTo>
                    <a:pt x="793499" y="976364"/>
                    <a:pt x="783280" y="980597"/>
                    <a:pt x="772626" y="980597"/>
                  </a:cubicBezTo>
                  <a:lnTo>
                    <a:pt x="40175" y="980597"/>
                  </a:lnTo>
                  <a:cubicBezTo>
                    <a:pt x="29520" y="980597"/>
                    <a:pt x="19301" y="976364"/>
                    <a:pt x="11767" y="968830"/>
                  </a:cubicBezTo>
                  <a:cubicBezTo>
                    <a:pt x="4233" y="961296"/>
                    <a:pt x="0" y="951077"/>
                    <a:pt x="0" y="940422"/>
                  </a:cubicBezTo>
                  <a:lnTo>
                    <a:pt x="0" y="40175"/>
                  </a:lnTo>
                  <a:cubicBezTo>
                    <a:pt x="0" y="29520"/>
                    <a:pt x="4233" y="19301"/>
                    <a:pt x="11767" y="11767"/>
                  </a:cubicBezTo>
                  <a:cubicBezTo>
                    <a:pt x="19301" y="4233"/>
                    <a:pt x="29520" y="0"/>
                    <a:pt x="40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903ED718-5B77-4CD5-809C-833253CB0971}"/>
                </a:ext>
              </a:extLst>
            </p:cNvPr>
            <p:cNvSpPr/>
            <p:nvPr/>
          </p:nvSpPr>
          <p:spPr>
            <a:xfrm>
              <a:off x="6616067" y="1623318"/>
              <a:ext cx="1200196" cy="1205576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64" name="TextBox 36">
              <a:extLst>
                <a:ext uri="{FF2B5EF4-FFF2-40B4-BE49-F238E27FC236}">
                  <a16:creationId xmlns:a16="http://schemas.microsoft.com/office/drawing/2014/main" id="{1AF9C1B2-561B-4C2A-832D-A65B85DCCB15}"/>
                </a:ext>
              </a:extLst>
            </p:cNvPr>
            <p:cNvSpPr txBox="1"/>
            <p:nvPr/>
          </p:nvSpPr>
          <p:spPr>
            <a:xfrm>
              <a:off x="6390360" y="2852706"/>
              <a:ext cx="1651612" cy="392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spc="36">
                  <a:solidFill>
                    <a:srgbClr val="142740"/>
                  </a:solidFill>
                </a:rPr>
                <a:t>DATAMARTS</a:t>
              </a:r>
            </a:p>
            <a:p>
              <a:pPr algn="ctr">
                <a:lnSpc>
                  <a:spcPts val="1470"/>
                </a:lnSpc>
              </a:pPr>
              <a:r>
                <a:rPr lang="en-US" sz="1050" spc="32">
                  <a:solidFill>
                    <a:srgbClr val="A6A6A6"/>
                  </a:solidFill>
                </a:rPr>
                <a:t>&amp; Data Tables</a:t>
              </a:r>
            </a:p>
          </p:txBody>
        </p:sp>
        <p:sp>
          <p:nvSpPr>
            <p:cNvPr id="65" name="TextBox 37">
              <a:extLst>
                <a:ext uri="{FF2B5EF4-FFF2-40B4-BE49-F238E27FC236}">
                  <a16:creationId xmlns:a16="http://schemas.microsoft.com/office/drawing/2014/main" id="{C85A71CF-4877-4E84-8687-043C40C715E9}"/>
                </a:ext>
              </a:extLst>
            </p:cNvPr>
            <p:cNvSpPr txBox="1"/>
            <p:nvPr/>
          </p:nvSpPr>
          <p:spPr>
            <a:xfrm>
              <a:off x="6392298" y="3435319"/>
              <a:ext cx="1651612" cy="881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545454"/>
                  </a:solidFill>
                </a:rPr>
                <a:t>Are specific to clients or external sources for specific usage.</a:t>
              </a:r>
            </a:p>
            <a:p>
              <a:pPr algn="ctr">
                <a:lnSpc>
                  <a:spcPts val="1400"/>
                </a:lnSpc>
                <a:spcBef>
                  <a:spcPct val="0"/>
                </a:spcBef>
              </a:pPr>
              <a:r>
                <a:rPr lang="en-US" sz="1000" err="1">
                  <a:solidFill>
                    <a:srgbClr val="A6A6A6"/>
                  </a:solidFill>
                </a:rPr>
                <a:t>eg</a:t>
              </a:r>
              <a:r>
                <a:rPr lang="en-US" sz="1000">
                  <a:solidFill>
                    <a:srgbClr val="A6A6A6"/>
                  </a:solidFill>
                </a:rPr>
                <a:t>: </a:t>
              </a:r>
              <a:r>
                <a:rPr lang="en-US" sz="1000" err="1">
                  <a:solidFill>
                    <a:srgbClr val="A6A6A6"/>
                  </a:solidFill>
                </a:rPr>
                <a:t>Ecotransit</a:t>
              </a:r>
              <a:r>
                <a:rPr lang="en-US" sz="1000">
                  <a:solidFill>
                    <a:srgbClr val="A6A6A6"/>
                  </a:solidFill>
                </a:rPr>
                <a:t>, L'Oréal, GE, </a:t>
              </a:r>
              <a:r>
                <a:rPr lang="en-US" sz="1000" err="1">
                  <a:solidFill>
                    <a:srgbClr val="A6A6A6"/>
                  </a:solidFill>
                </a:rPr>
                <a:t>Faivelay</a:t>
              </a:r>
              <a:r>
                <a:rPr lang="en-US" sz="1000">
                  <a:solidFill>
                    <a:srgbClr val="A6A6A6"/>
                  </a:solidFill>
                </a:rPr>
                <a:t>, Givaudan, Airbus</a:t>
              </a:r>
            </a:p>
          </p:txBody>
        </p:sp>
        <p:pic>
          <p:nvPicPr>
            <p:cNvPr id="66" name="Picture 38">
              <a:extLst>
                <a:ext uri="{FF2B5EF4-FFF2-40B4-BE49-F238E27FC236}">
                  <a16:creationId xmlns:a16="http://schemas.microsoft.com/office/drawing/2014/main" id="{FDE94D8B-DFEB-423C-9A0D-71B6522EE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86142" y="2038898"/>
              <a:ext cx="860048" cy="370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102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A17F3-7C53-40A4-953B-2753D89C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solidFill>
                  <a:srgbClr val="3A75C4"/>
                </a:solidFill>
              </a:rPr>
              <a:t>DATA FLOW</a:t>
            </a:r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A05BD76-DFF7-4497-ADD4-8BCD7FAFD0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12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DF15BCC-17BD-4777-B4BD-9A3D4E90A2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/>
              <a:t>GLOBAL ARCHITECTURE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443FE3-0CD8-480F-966D-C98A7E5F7090}"/>
              </a:ext>
            </a:extLst>
          </p:cNvPr>
          <p:cNvGrpSpPr/>
          <p:nvPr/>
        </p:nvGrpSpPr>
        <p:grpSpPr>
          <a:xfrm>
            <a:off x="2104932" y="3819745"/>
            <a:ext cx="1441326" cy="474248"/>
            <a:chOff x="0" y="0"/>
            <a:chExt cx="1920483" cy="6604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C29CF1B-C000-4854-8CA5-E46DE6F78950}"/>
                </a:ext>
              </a:extLst>
            </p:cNvPr>
            <p:cNvSpPr/>
            <p:nvPr/>
          </p:nvSpPr>
          <p:spPr>
            <a:xfrm>
              <a:off x="0" y="0"/>
              <a:ext cx="1920483" cy="660400"/>
            </a:xfrm>
            <a:custGeom>
              <a:avLst/>
              <a:gdLst/>
              <a:ahLst/>
              <a:cxnLst/>
              <a:rect l="l" t="t" r="r" b="b"/>
              <a:pathLst>
                <a:path w="1920483" h="660400">
                  <a:moveTo>
                    <a:pt x="179602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6023" y="0"/>
                  </a:lnTo>
                  <a:cubicBezTo>
                    <a:pt x="1864603" y="0"/>
                    <a:pt x="1920483" y="55880"/>
                    <a:pt x="1920483" y="124460"/>
                  </a:cubicBezTo>
                  <a:lnTo>
                    <a:pt x="1920483" y="535940"/>
                  </a:lnTo>
                  <a:cubicBezTo>
                    <a:pt x="1920483" y="604520"/>
                    <a:pt x="1864603" y="660400"/>
                    <a:pt x="1796023" y="660400"/>
                  </a:cubicBezTo>
                  <a:close/>
                </a:path>
              </a:pathLst>
            </a:custGeom>
            <a:solidFill>
              <a:srgbClr val="F1F1F1"/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C0EA10C0-72BC-4B73-8D09-872AEFDE1451}"/>
              </a:ext>
            </a:extLst>
          </p:cNvPr>
          <p:cNvGrpSpPr/>
          <p:nvPr/>
        </p:nvGrpSpPr>
        <p:grpSpPr>
          <a:xfrm>
            <a:off x="4201894" y="3823362"/>
            <a:ext cx="495632" cy="474248"/>
            <a:chOff x="0" y="0"/>
            <a:chExt cx="660400" cy="660400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642A33B6-B692-447D-B44B-69D7790768FD}"/>
                </a:ext>
              </a:extLst>
            </p:cNvPr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06A4BBF6-90D2-4DC8-9DE8-7F38894004C7}"/>
              </a:ext>
            </a:extLst>
          </p:cNvPr>
          <p:cNvGrpSpPr/>
          <p:nvPr/>
        </p:nvGrpSpPr>
        <p:grpSpPr>
          <a:xfrm>
            <a:off x="3905877" y="3715363"/>
            <a:ext cx="543832" cy="208765"/>
            <a:chOff x="0" y="0"/>
            <a:chExt cx="1574851" cy="631810"/>
          </a:xfrm>
        </p:grpSpPr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2F5075AD-6AD8-4E17-B70A-501E44194AF2}"/>
                </a:ext>
              </a:extLst>
            </p:cNvPr>
            <p:cNvGrpSpPr/>
            <p:nvPr/>
          </p:nvGrpSpPr>
          <p:grpSpPr>
            <a:xfrm>
              <a:off x="0" y="0"/>
              <a:ext cx="631810" cy="631810"/>
              <a:chOff x="0" y="0"/>
              <a:chExt cx="812800" cy="812800"/>
            </a:xfrm>
          </p:grpSpPr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EDAD3F8F-98F4-4CE4-BB99-8E172E2F9592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20" name="TextBox 18">
                <a:extLst>
                  <a:ext uri="{FF2B5EF4-FFF2-40B4-BE49-F238E27FC236}">
                    <a16:creationId xmlns:a16="http://schemas.microsoft.com/office/drawing/2014/main" id="{EBFE455D-40DC-4EE9-AFD8-167914033498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02DD213A-00A0-46D1-92EE-8954E6B24B6A}"/>
                </a:ext>
              </a:extLst>
            </p:cNvPr>
            <p:cNvGrpSpPr/>
            <p:nvPr/>
          </p:nvGrpSpPr>
          <p:grpSpPr>
            <a:xfrm>
              <a:off x="943041" y="0"/>
              <a:ext cx="631810" cy="631810"/>
              <a:chOff x="0" y="0"/>
              <a:chExt cx="812800" cy="812800"/>
            </a:xfrm>
          </p:grpSpPr>
          <p:sp>
            <p:nvSpPr>
              <p:cNvPr id="17" name="Freeform 20">
                <a:extLst>
                  <a:ext uri="{FF2B5EF4-FFF2-40B4-BE49-F238E27FC236}">
                    <a16:creationId xmlns:a16="http://schemas.microsoft.com/office/drawing/2014/main" id="{BC83EB68-B72D-46F7-AC20-D44B2DBD996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18" name="TextBox 21">
                <a:extLst>
                  <a:ext uri="{FF2B5EF4-FFF2-40B4-BE49-F238E27FC236}">
                    <a16:creationId xmlns:a16="http://schemas.microsoft.com/office/drawing/2014/main" id="{8DC029CC-CB42-486F-9EA6-818B4B399C1E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FC5CD5BB-EBFF-4848-87C0-7770A0704A44}"/>
                </a:ext>
              </a:extLst>
            </p:cNvPr>
            <p:cNvGrpSpPr/>
            <p:nvPr/>
          </p:nvGrpSpPr>
          <p:grpSpPr>
            <a:xfrm>
              <a:off x="315905" y="0"/>
              <a:ext cx="943041" cy="631810"/>
              <a:chOff x="0" y="0"/>
              <a:chExt cx="186280" cy="124802"/>
            </a:xfrm>
          </p:grpSpPr>
          <p:sp>
            <p:nvSpPr>
              <p:cNvPr id="15" name="Freeform 23">
                <a:extLst>
                  <a:ext uri="{FF2B5EF4-FFF2-40B4-BE49-F238E27FC236}">
                    <a16:creationId xmlns:a16="http://schemas.microsoft.com/office/drawing/2014/main" id="{DACE982A-F042-47BB-BA01-D171FA0D9F23}"/>
                  </a:ext>
                </a:extLst>
              </p:cNvPr>
              <p:cNvSpPr/>
              <p:nvPr/>
            </p:nvSpPr>
            <p:spPr>
              <a:xfrm>
                <a:off x="0" y="0"/>
                <a:ext cx="186280" cy="124802"/>
              </a:xfrm>
              <a:custGeom>
                <a:avLst/>
                <a:gdLst/>
                <a:ahLst/>
                <a:cxnLst/>
                <a:rect l="l" t="t" r="r" b="b"/>
                <a:pathLst>
                  <a:path w="186280" h="124802">
                    <a:moveTo>
                      <a:pt x="0" y="0"/>
                    </a:moveTo>
                    <a:lnTo>
                      <a:pt x="186280" y="0"/>
                    </a:lnTo>
                    <a:lnTo>
                      <a:pt x="186280" y="124802"/>
                    </a:lnTo>
                    <a:lnTo>
                      <a:pt x="0" y="124802"/>
                    </a:ln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16" name="TextBox 24">
                <a:extLst>
                  <a:ext uri="{FF2B5EF4-FFF2-40B4-BE49-F238E27FC236}">
                    <a16:creationId xmlns:a16="http://schemas.microsoft.com/office/drawing/2014/main" id="{8CC0F1B5-5CCA-436D-A6AB-96BCFFCEE2C5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812800" cy="7842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B468D3E5-5A8B-44CF-9386-B8307A9BF27A}"/>
                </a:ext>
              </a:extLst>
            </p:cNvPr>
            <p:cNvSpPr txBox="1"/>
            <p:nvPr/>
          </p:nvSpPr>
          <p:spPr>
            <a:xfrm>
              <a:off x="315904" y="145513"/>
              <a:ext cx="943042" cy="3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>
                  <a:solidFill>
                    <a:srgbClr val="FEFEFE"/>
                  </a:solidFill>
                </a:rPr>
                <a:t>CRM</a:t>
              </a:r>
            </a:p>
          </p:txBody>
        </p:sp>
      </p:grpSp>
      <p:grpSp>
        <p:nvGrpSpPr>
          <p:cNvPr id="21" name="Group 26">
            <a:extLst>
              <a:ext uri="{FF2B5EF4-FFF2-40B4-BE49-F238E27FC236}">
                <a16:creationId xmlns:a16="http://schemas.microsoft.com/office/drawing/2014/main" id="{F561FA7F-3095-474A-8C86-70D74F8C414D}"/>
              </a:ext>
            </a:extLst>
          </p:cNvPr>
          <p:cNvGrpSpPr/>
          <p:nvPr/>
        </p:nvGrpSpPr>
        <p:grpSpPr>
          <a:xfrm>
            <a:off x="5103181" y="3819745"/>
            <a:ext cx="495632" cy="474248"/>
            <a:chOff x="0" y="0"/>
            <a:chExt cx="660400" cy="660400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54DE8AEF-730F-443B-97F4-E0AFA40643F4}"/>
                </a:ext>
              </a:extLst>
            </p:cNvPr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23" name="Group 28">
            <a:extLst>
              <a:ext uri="{FF2B5EF4-FFF2-40B4-BE49-F238E27FC236}">
                <a16:creationId xmlns:a16="http://schemas.microsoft.com/office/drawing/2014/main" id="{39DB9825-B165-4B5D-B151-040B38910D23}"/>
              </a:ext>
            </a:extLst>
          </p:cNvPr>
          <p:cNvGrpSpPr/>
          <p:nvPr/>
        </p:nvGrpSpPr>
        <p:grpSpPr>
          <a:xfrm>
            <a:off x="4780825" y="3711746"/>
            <a:ext cx="543832" cy="208765"/>
            <a:chOff x="0" y="0"/>
            <a:chExt cx="1574851" cy="631810"/>
          </a:xfrm>
        </p:grpSpPr>
        <p:grpSp>
          <p:nvGrpSpPr>
            <p:cNvPr id="24" name="Group 29">
              <a:extLst>
                <a:ext uri="{FF2B5EF4-FFF2-40B4-BE49-F238E27FC236}">
                  <a16:creationId xmlns:a16="http://schemas.microsoft.com/office/drawing/2014/main" id="{4CAD018C-2153-412A-93D7-73BAAF3E085A}"/>
                </a:ext>
              </a:extLst>
            </p:cNvPr>
            <p:cNvGrpSpPr/>
            <p:nvPr/>
          </p:nvGrpSpPr>
          <p:grpSpPr>
            <a:xfrm>
              <a:off x="0" y="0"/>
              <a:ext cx="631810" cy="631810"/>
              <a:chOff x="0" y="0"/>
              <a:chExt cx="812800" cy="812800"/>
            </a:xfrm>
          </p:grpSpPr>
          <p:sp>
            <p:nvSpPr>
              <p:cNvPr id="32" name="Freeform 30">
                <a:extLst>
                  <a:ext uri="{FF2B5EF4-FFF2-40B4-BE49-F238E27FC236}">
                    <a16:creationId xmlns:a16="http://schemas.microsoft.com/office/drawing/2014/main" id="{FD96FBCF-A9A4-423C-90F8-1EA9AEB71D2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33" name="TextBox 31">
                <a:extLst>
                  <a:ext uri="{FF2B5EF4-FFF2-40B4-BE49-F238E27FC236}">
                    <a16:creationId xmlns:a16="http://schemas.microsoft.com/office/drawing/2014/main" id="{7F0D0AFA-62B7-42FE-8D20-231413D01077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grpSp>
          <p:nvGrpSpPr>
            <p:cNvPr id="25" name="Group 32">
              <a:extLst>
                <a:ext uri="{FF2B5EF4-FFF2-40B4-BE49-F238E27FC236}">
                  <a16:creationId xmlns:a16="http://schemas.microsoft.com/office/drawing/2014/main" id="{925C11E6-0C36-492F-985C-038EC02941D4}"/>
                </a:ext>
              </a:extLst>
            </p:cNvPr>
            <p:cNvGrpSpPr/>
            <p:nvPr/>
          </p:nvGrpSpPr>
          <p:grpSpPr>
            <a:xfrm>
              <a:off x="943041" y="0"/>
              <a:ext cx="631810" cy="631810"/>
              <a:chOff x="0" y="0"/>
              <a:chExt cx="812800" cy="812800"/>
            </a:xfrm>
          </p:grpSpPr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51F14458-3CF6-4E05-BDBA-FA75F6986968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31" name="TextBox 34">
                <a:extLst>
                  <a:ext uri="{FF2B5EF4-FFF2-40B4-BE49-F238E27FC236}">
                    <a16:creationId xmlns:a16="http://schemas.microsoft.com/office/drawing/2014/main" id="{ACCA9247-BD04-4F40-ABFE-9AC5AD8B6334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grpSp>
          <p:nvGrpSpPr>
            <p:cNvPr id="26" name="Group 35">
              <a:extLst>
                <a:ext uri="{FF2B5EF4-FFF2-40B4-BE49-F238E27FC236}">
                  <a16:creationId xmlns:a16="http://schemas.microsoft.com/office/drawing/2014/main" id="{D451767B-1E43-45A6-9449-6FDED47445E8}"/>
                </a:ext>
              </a:extLst>
            </p:cNvPr>
            <p:cNvGrpSpPr/>
            <p:nvPr/>
          </p:nvGrpSpPr>
          <p:grpSpPr>
            <a:xfrm>
              <a:off x="315905" y="0"/>
              <a:ext cx="943041" cy="631810"/>
              <a:chOff x="0" y="0"/>
              <a:chExt cx="186280" cy="124802"/>
            </a:xfrm>
          </p:grpSpPr>
          <p:sp>
            <p:nvSpPr>
              <p:cNvPr id="28" name="Freeform 36">
                <a:extLst>
                  <a:ext uri="{FF2B5EF4-FFF2-40B4-BE49-F238E27FC236}">
                    <a16:creationId xmlns:a16="http://schemas.microsoft.com/office/drawing/2014/main" id="{AAC740BF-513C-485E-9420-8CB5DD963FD1}"/>
                  </a:ext>
                </a:extLst>
              </p:cNvPr>
              <p:cNvSpPr/>
              <p:nvPr/>
            </p:nvSpPr>
            <p:spPr>
              <a:xfrm>
                <a:off x="0" y="0"/>
                <a:ext cx="186280" cy="124802"/>
              </a:xfrm>
              <a:custGeom>
                <a:avLst/>
                <a:gdLst/>
                <a:ahLst/>
                <a:cxnLst/>
                <a:rect l="l" t="t" r="r" b="b"/>
                <a:pathLst>
                  <a:path w="186280" h="124802">
                    <a:moveTo>
                      <a:pt x="0" y="0"/>
                    </a:moveTo>
                    <a:lnTo>
                      <a:pt x="186280" y="0"/>
                    </a:lnTo>
                    <a:lnTo>
                      <a:pt x="186280" y="124802"/>
                    </a:lnTo>
                    <a:lnTo>
                      <a:pt x="0" y="124802"/>
                    </a:ln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29" name="TextBox 37">
                <a:extLst>
                  <a:ext uri="{FF2B5EF4-FFF2-40B4-BE49-F238E27FC236}">
                    <a16:creationId xmlns:a16="http://schemas.microsoft.com/office/drawing/2014/main" id="{431510D8-C247-466C-B8F4-E8C0BBB65862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812800" cy="7842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CD7C4A4B-F7A2-4A5D-966D-61EB672C910C}"/>
                </a:ext>
              </a:extLst>
            </p:cNvPr>
            <p:cNvSpPr txBox="1"/>
            <p:nvPr/>
          </p:nvSpPr>
          <p:spPr>
            <a:xfrm>
              <a:off x="315904" y="145513"/>
              <a:ext cx="943042" cy="3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>
                  <a:solidFill>
                    <a:srgbClr val="FEFEFE"/>
                  </a:solidFill>
                </a:rPr>
                <a:t>MDM</a:t>
              </a:r>
            </a:p>
          </p:txBody>
        </p:sp>
      </p:grpSp>
      <p:grpSp>
        <p:nvGrpSpPr>
          <p:cNvPr id="34" name="Group 39">
            <a:extLst>
              <a:ext uri="{FF2B5EF4-FFF2-40B4-BE49-F238E27FC236}">
                <a16:creationId xmlns:a16="http://schemas.microsoft.com/office/drawing/2014/main" id="{AF5019AD-F322-43E7-990A-8467B9FC4E7F}"/>
              </a:ext>
            </a:extLst>
          </p:cNvPr>
          <p:cNvGrpSpPr/>
          <p:nvPr/>
        </p:nvGrpSpPr>
        <p:grpSpPr>
          <a:xfrm>
            <a:off x="6004468" y="3819745"/>
            <a:ext cx="495632" cy="474248"/>
            <a:chOff x="0" y="0"/>
            <a:chExt cx="660400" cy="660400"/>
          </a:xfrm>
        </p:grpSpPr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FCAAF1F1-5700-47BE-AFD0-B6406635C9C8}"/>
                </a:ext>
              </a:extLst>
            </p:cNvPr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36" name="Group 41">
            <a:extLst>
              <a:ext uri="{FF2B5EF4-FFF2-40B4-BE49-F238E27FC236}">
                <a16:creationId xmlns:a16="http://schemas.microsoft.com/office/drawing/2014/main" id="{E040402B-EE55-4975-9E3E-ADA303D9ABC3}"/>
              </a:ext>
            </a:extLst>
          </p:cNvPr>
          <p:cNvGrpSpPr/>
          <p:nvPr/>
        </p:nvGrpSpPr>
        <p:grpSpPr>
          <a:xfrm>
            <a:off x="5708452" y="3711746"/>
            <a:ext cx="543832" cy="208765"/>
            <a:chOff x="0" y="0"/>
            <a:chExt cx="1574851" cy="631810"/>
          </a:xfrm>
        </p:grpSpPr>
        <p:grpSp>
          <p:nvGrpSpPr>
            <p:cNvPr id="37" name="Group 42">
              <a:extLst>
                <a:ext uri="{FF2B5EF4-FFF2-40B4-BE49-F238E27FC236}">
                  <a16:creationId xmlns:a16="http://schemas.microsoft.com/office/drawing/2014/main" id="{0E4EB16E-4D12-4BE4-8952-AB7F18CB9674}"/>
                </a:ext>
              </a:extLst>
            </p:cNvPr>
            <p:cNvGrpSpPr/>
            <p:nvPr/>
          </p:nvGrpSpPr>
          <p:grpSpPr>
            <a:xfrm>
              <a:off x="0" y="0"/>
              <a:ext cx="631810" cy="631810"/>
              <a:chOff x="0" y="0"/>
              <a:chExt cx="812800" cy="812800"/>
            </a:xfrm>
          </p:grpSpPr>
          <p:sp>
            <p:nvSpPr>
              <p:cNvPr id="45" name="Freeform 43">
                <a:extLst>
                  <a:ext uri="{FF2B5EF4-FFF2-40B4-BE49-F238E27FC236}">
                    <a16:creationId xmlns:a16="http://schemas.microsoft.com/office/drawing/2014/main" id="{A781AE9B-75F4-4725-AE58-5D60C33429B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46" name="TextBox 44">
                <a:extLst>
                  <a:ext uri="{FF2B5EF4-FFF2-40B4-BE49-F238E27FC236}">
                    <a16:creationId xmlns:a16="http://schemas.microsoft.com/office/drawing/2014/main" id="{10ECF4BA-B296-40CF-9E4E-5A1CD3D9630C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grpSp>
          <p:nvGrpSpPr>
            <p:cNvPr id="38" name="Group 45">
              <a:extLst>
                <a:ext uri="{FF2B5EF4-FFF2-40B4-BE49-F238E27FC236}">
                  <a16:creationId xmlns:a16="http://schemas.microsoft.com/office/drawing/2014/main" id="{33111FF6-91B0-4268-827E-748B5366ACCA}"/>
                </a:ext>
              </a:extLst>
            </p:cNvPr>
            <p:cNvGrpSpPr/>
            <p:nvPr/>
          </p:nvGrpSpPr>
          <p:grpSpPr>
            <a:xfrm>
              <a:off x="943041" y="0"/>
              <a:ext cx="631810" cy="631810"/>
              <a:chOff x="0" y="0"/>
              <a:chExt cx="812800" cy="812800"/>
            </a:xfrm>
          </p:grpSpPr>
          <p:sp>
            <p:nvSpPr>
              <p:cNvPr id="43" name="Freeform 46">
                <a:extLst>
                  <a:ext uri="{FF2B5EF4-FFF2-40B4-BE49-F238E27FC236}">
                    <a16:creationId xmlns:a16="http://schemas.microsoft.com/office/drawing/2014/main" id="{F42DBD90-AE4D-436D-971C-07251EFF1DF6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44" name="TextBox 47">
                <a:extLst>
                  <a:ext uri="{FF2B5EF4-FFF2-40B4-BE49-F238E27FC236}">
                    <a16:creationId xmlns:a16="http://schemas.microsoft.com/office/drawing/2014/main" id="{CAD39AE0-D4A4-4D0F-8633-8695FDC48226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grpSp>
          <p:nvGrpSpPr>
            <p:cNvPr id="39" name="Group 48">
              <a:extLst>
                <a:ext uri="{FF2B5EF4-FFF2-40B4-BE49-F238E27FC236}">
                  <a16:creationId xmlns:a16="http://schemas.microsoft.com/office/drawing/2014/main" id="{5A8BA5B8-923E-412C-B368-DBDC7AAB06AC}"/>
                </a:ext>
              </a:extLst>
            </p:cNvPr>
            <p:cNvGrpSpPr/>
            <p:nvPr/>
          </p:nvGrpSpPr>
          <p:grpSpPr>
            <a:xfrm>
              <a:off x="315905" y="0"/>
              <a:ext cx="943041" cy="631810"/>
              <a:chOff x="0" y="0"/>
              <a:chExt cx="186280" cy="124802"/>
            </a:xfrm>
          </p:grpSpPr>
          <p:sp>
            <p:nvSpPr>
              <p:cNvPr id="41" name="Freeform 49">
                <a:extLst>
                  <a:ext uri="{FF2B5EF4-FFF2-40B4-BE49-F238E27FC236}">
                    <a16:creationId xmlns:a16="http://schemas.microsoft.com/office/drawing/2014/main" id="{685A6EF0-11D6-4AC8-9E26-4E7E0F4F14EF}"/>
                  </a:ext>
                </a:extLst>
              </p:cNvPr>
              <p:cNvSpPr/>
              <p:nvPr/>
            </p:nvSpPr>
            <p:spPr>
              <a:xfrm>
                <a:off x="0" y="0"/>
                <a:ext cx="186280" cy="124802"/>
              </a:xfrm>
              <a:custGeom>
                <a:avLst/>
                <a:gdLst/>
                <a:ahLst/>
                <a:cxnLst/>
                <a:rect l="l" t="t" r="r" b="b"/>
                <a:pathLst>
                  <a:path w="186280" h="124802">
                    <a:moveTo>
                      <a:pt x="0" y="0"/>
                    </a:moveTo>
                    <a:lnTo>
                      <a:pt x="186280" y="0"/>
                    </a:lnTo>
                    <a:lnTo>
                      <a:pt x="186280" y="124802"/>
                    </a:lnTo>
                    <a:lnTo>
                      <a:pt x="0" y="124802"/>
                    </a:ln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42" name="TextBox 50">
                <a:extLst>
                  <a:ext uri="{FF2B5EF4-FFF2-40B4-BE49-F238E27FC236}">
                    <a16:creationId xmlns:a16="http://schemas.microsoft.com/office/drawing/2014/main" id="{803A2CCC-D31F-41E9-816A-071A2467FE8C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812800" cy="7842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sp>
          <p:nvSpPr>
            <p:cNvPr id="40" name="TextBox 51">
              <a:extLst>
                <a:ext uri="{FF2B5EF4-FFF2-40B4-BE49-F238E27FC236}">
                  <a16:creationId xmlns:a16="http://schemas.microsoft.com/office/drawing/2014/main" id="{EE03FC68-17AA-4433-8061-294334BF8960}"/>
                </a:ext>
              </a:extLst>
            </p:cNvPr>
            <p:cNvSpPr txBox="1"/>
            <p:nvPr/>
          </p:nvSpPr>
          <p:spPr>
            <a:xfrm>
              <a:off x="315904" y="145513"/>
              <a:ext cx="943042" cy="3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>
                  <a:solidFill>
                    <a:srgbClr val="FEFEFE"/>
                  </a:solidFill>
                </a:rPr>
                <a:t>EXT</a:t>
              </a:r>
            </a:p>
          </p:txBody>
        </p:sp>
      </p:grpSp>
      <p:grpSp>
        <p:nvGrpSpPr>
          <p:cNvPr id="47" name="Group 52">
            <a:extLst>
              <a:ext uri="{FF2B5EF4-FFF2-40B4-BE49-F238E27FC236}">
                <a16:creationId xmlns:a16="http://schemas.microsoft.com/office/drawing/2014/main" id="{4AE778AB-DFE6-4E17-9C65-9AC4BBB81155}"/>
              </a:ext>
            </a:extLst>
          </p:cNvPr>
          <p:cNvGrpSpPr/>
          <p:nvPr/>
        </p:nvGrpSpPr>
        <p:grpSpPr>
          <a:xfrm>
            <a:off x="6905756" y="3819745"/>
            <a:ext cx="495632" cy="474248"/>
            <a:chOff x="0" y="0"/>
            <a:chExt cx="660400" cy="660400"/>
          </a:xfrm>
        </p:grpSpPr>
        <p:sp>
          <p:nvSpPr>
            <p:cNvPr id="48" name="Freeform 53">
              <a:extLst>
                <a:ext uri="{FF2B5EF4-FFF2-40B4-BE49-F238E27FC236}">
                  <a16:creationId xmlns:a16="http://schemas.microsoft.com/office/drawing/2014/main" id="{6867BC9C-8E76-4C20-BADF-AF768917F5A4}"/>
                </a:ext>
              </a:extLst>
            </p:cNvPr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49" name="Group 54">
            <a:extLst>
              <a:ext uri="{FF2B5EF4-FFF2-40B4-BE49-F238E27FC236}">
                <a16:creationId xmlns:a16="http://schemas.microsoft.com/office/drawing/2014/main" id="{7480A8CB-AB5D-4BD8-A450-82A425957891}"/>
              </a:ext>
            </a:extLst>
          </p:cNvPr>
          <p:cNvGrpSpPr/>
          <p:nvPr/>
        </p:nvGrpSpPr>
        <p:grpSpPr>
          <a:xfrm>
            <a:off x="6609740" y="3711746"/>
            <a:ext cx="543832" cy="208765"/>
            <a:chOff x="0" y="0"/>
            <a:chExt cx="1574851" cy="631810"/>
          </a:xfrm>
        </p:grpSpPr>
        <p:grpSp>
          <p:nvGrpSpPr>
            <p:cNvPr id="50" name="Group 55">
              <a:extLst>
                <a:ext uri="{FF2B5EF4-FFF2-40B4-BE49-F238E27FC236}">
                  <a16:creationId xmlns:a16="http://schemas.microsoft.com/office/drawing/2014/main" id="{E1194E35-1C84-42D0-934A-9537857F3759}"/>
                </a:ext>
              </a:extLst>
            </p:cNvPr>
            <p:cNvGrpSpPr/>
            <p:nvPr/>
          </p:nvGrpSpPr>
          <p:grpSpPr>
            <a:xfrm>
              <a:off x="0" y="0"/>
              <a:ext cx="631810" cy="631810"/>
              <a:chOff x="0" y="0"/>
              <a:chExt cx="812800" cy="812800"/>
            </a:xfrm>
          </p:grpSpPr>
          <p:sp>
            <p:nvSpPr>
              <p:cNvPr id="58" name="Freeform 56">
                <a:extLst>
                  <a:ext uri="{FF2B5EF4-FFF2-40B4-BE49-F238E27FC236}">
                    <a16:creationId xmlns:a16="http://schemas.microsoft.com/office/drawing/2014/main" id="{A78C93A0-C8D9-4628-9DF4-BBF5E5A925D0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59" name="TextBox 57">
                <a:extLst>
                  <a:ext uri="{FF2B5EF4-FFF2-40B4-BE49-F238E27FC236}">
                    <a16:creationId xmlns:a16="http://schemas.microsoft.com/office/drawing/2014/main" id="{A1651CD3-6356-43EE-834C-D90B91EB9AF9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grpSp>
          <p:nvGrpSpPr>
            <p:cNvPr id="51" name="Group 58">
              <a:extLst>
                <a:ext uri="{FF2B5EF4-FFF2-40B4-BE49-F238E27FC236}">
                  <a16:creationId xmlns:a16="http://schemas.microsoft.com/office/drawing/2014/main" id="{A2800CF9-E838-49EA-A91F-321C7C1B48D1}"/>
                </a:ext>
              </a:extLst>
            </p:cNvPr>
            <p:cNvGrpSpPr/>
            <p:nvPr/>
          </p:nvGrpSpPr>
          <p:grpSpPr>
            <a:xfrm>
              <a:off x="943041" y="0"/>
              <a:ext cx="631810" cy="631810"/>
              <a:chOff x="0" y="0"/>
              <a:chExt cx="812800" cy="812800"/>
            </a:xfrm>
          </p:grpSpPr>
          <p:sp>
            <p:nvSpPr>
              <p:cNvPr id="56" name="Freeform 59">
                <a:extLst>
                  <a:ext uri="{FF2B5EF4-FFF2-40B4-BE49-F238E27FC236}">
                    <a16:creationId xmlns:a16="http://schemas.microsoft.com/office/drawing/2014/main" id="{FA7FCBB4-D027-492D-B33A-5E5093487727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57" name="TextBox 60">
                <a:extLst>
                  <a:ext uri="{FF2B5EF4-FFF2-40B4-BE49-F238E27FC236}">
                    <a16:creationId xmlns:a16="http://schemas.microsoft.com/office/drawing/2014/main" id="{4BF6408F-AB56-4B53-98A5-C0417AF972AB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grpSp>
          <p:nvGrpSpPr>
            <p:cNvPr id="52" name="Group 61">
              <a:extLst>
                <a:ext uri="{FF2B5EF4-FFF2-40B4-BE49-F238E27FC236}">
                  <a16:creationId xmlns:a16="http://schemas.microsoft.com/office/drawing/2014/main" id="{C19AB429-67D4-4E4E-851B-9BBDCB781C09}"/>
                </a:ext>
              </a:extLst>
            </p:cNvPr>
            <p:cNvGrpSpPr/>
            <p:nvPr/>
          </p:nvGrpSpPr>
          <p:grpSpPr>
            <a:xfrm>
              <a:off x="315905" y="0"/>
              <a:ext cx="943041" cy="631810"/>
              <a:chOff x="0" y="0"/>
              <a:chExt cx="186280" cy="124802"/>
            </a:xfrm>
          </p:grpSpPr>
          <p:sp>
            <p:nvSpPr>
              <p:cNvPr id="54" name="Freeform 62">
                <a:extLst>
                  <a:ext uri="{FF2B5EF4-FFF2-40B4-BE49-F238E27FC236}">
                    <a16:creationId xmlns:a16="http://schemas.microsoft.com/office/drawing/2014/main" id="{A6E2775E-A0F8-44D0-92AA-2B8F4757DB62}"/>
                  </a:ext>
                </a:extLst>
              </p:cNvPr>
              <p:cNvSpPr/>
              <p:nvPr/>
            </p:nvSpPr>
            <p:spPr>
              <a:xfrm>
                <a:off x="0" y="0"/>
                <a:ext cx="186280" cy="124802"/>
              </a:xfrm>
              <a:custGeom>
                <a:avLst/>
                <a:gdLst/>
                <a:ahLst/>
                <a:cxnLst/>
                <a:rect l="l" t="t" r="r" b="b"/>
                <a:pathLst>
                  <a:path w="186280" h="124802">
                    <a:moveTo>
                      <a:pt x="0" y="0"/>
                    </a:moveTo>
                    <a:lnTo>
                      <a:pt x="186280" y="0"/>
                    </a:lnTo>
                    <a:lnTo>
                      <a:pt x="186280" y="124802"/>
                    </a:lnTo>
                    <a:lnTo>
                      <a:pt x="0" y="124802"/>
                    </a:ln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55" name="TextBox 63">
                <a:extLst>
                  <a:ext uri="{FF2B5EF4-FFF2-40B4-BE49-F238E27FC236}">
                    <a16:creationId xmlns:a16="http://schemas.microsoft.com/office/drawing/2014/main" id="{228938E8-E7E4-4874-A8D6-F2DDBCC2AEDA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812800" cy="7842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sp>
          <p:nvSpPr>
            <p:cNvPr id="53" name="TextBox 64">
              <a:extLst>
                <a:ext uri="{FF2B5EF4-FFF2-40B4-BE49-F238E27FC236}">
                  <a16:creationId xmlns:a16="http://schemas.microsoft.com/office/drawing/2014/main" id="{1876C5D1-3072-4ABB-B2A7-FDC9E7653D04}"/>
                </a:ext>
              </a:extLst>
            </p:cNvPr>
            <p:cNvSpPr txBox="1"/>
            <p:nvPr/>
          </p:nvSpPr>
          <p:spPr>
            <a:xfrm>
              <a:off x="315904" y="145513"/>
              <a:ext cx="943042" cy="3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>
                  <a:solidFill>
                    <a:srgbClr val="FEFEFE"/>
                  </a:solidFill>
                </a:rPr>
                <a:t>LNK</a:t>
              </a:r>
            </a:p>
          </p:txBody>
        </p:sp>
      </p:grpSp>
      <p:pic>
        <p:nvPicPr>
          <p:cNvPr id="60" name="Picture 65">
            <a:extLst>
              <a:ext uri="{FF2B5EF4-FFF2-40B4-BE49-F238E27FC236}">
                <a16:creationId xmlns:a16="http://schemas.microsoft.com/office/drawing/2014/main" id="{6BD0C6AC-ABB1-4701-9ADB-6594126B5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72601" y="2378620"/>
            <a:ext cx="625914" cy="612694"/>
          </a:xfrm>
          <a:prstGeom prst="rect">
            <a:avLst/>
          </a:prstGeom>
        </p:spPr>
      </p:pic>
      <p:pic>
        <p:nvPicPr>
          <p:cNvPr id="61" name="Picture 66">
            <a:extLst>
              <a:ext uri="{FF2B5EF4-FFF2-40B4-BE49-F238E27FC236}">
                <a16:creationId xmlns:a16="http://schemas.microsoft.com/office/drawing/2014/main" id="{173C9142-FFE9-4D57-88E8-41168FD9D5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942766" y="3913053"/>
            <a:ext cx="421611" cy="305066"/>
          </a:xfrm>
          <a:prstGeom prst="rect">
            <a:avLst/>
          </a:prstGeom>
        </p:spPr>
      </p:pic>
      <p:pic>
        <p:nvPicPr>
          <p:cNvPr id="62" name="Picture 67">
            <a:extLst>
              <a:ext uri="{FF2B5EF4-FFF2-40B4-BE49-F238E27FC236}">
                <a16:creationId xmlns:a16="http://schemas.microsoft.com/office/drawing/2014/main" id="{74815E06-0D79-4BA1-892F-9D73E0DEBA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52968" y="3947915"/>
            <a:ext cx="398631" cy="217909"/>
          </a:xfrm>
          <a:prstGeom prst="rect">
            <a:avLst/>
          </a:prstGeom>
        </p:spPr>
      </p:pic>
      <p:sp>
        <p:nvSpPr>
          <p:cNvPr id="63" name="AutoShape 73">
            <a:extLst>
              <a:ext uri="{FF2B5EF4-FFF2-40B4-BE49-F238E27FC236}">
                <a16:creationId xmlns:a16="http://schemas.microsoft.com/office/drawing/2014/main" id="{0C194586-FC4D-4AC4-B55C-23B1263D8FB6}"/>
              </a:ext>
            </a:extLst>
          </p:cNvPr>
          <p:cNvSpPr/>
          <p:nvPr/>
        </p:nvSpPr>
        <p:spPr>
          <a:xfrm rot="16200000">
            <a:off x="2000129" y="3577489"/>
            <a:ext cx="61589" cy="0"/>
          </a:xfrm>
          <a:prstGeom prst="line">
            <a:avLst/>
          </a:prstGeom>
          <a:ln w="38100" cap="rnd">
            <a:solidFill>
              <a:srgbClr val="6567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74">
            <a:extLst>
              <a:ext uri="{FF2B5EF4-FFF2-40B4-BE49-F238E27FC236}">
                <a16:creationId xmlns:a16="http://schemas.microsoft.com/office/drawing/2014/main" id="{4656FC97-C5B3-4A5E-BFD6-1DFF6D2BB270}"/>
              </a:ext>
            </a:extLst>
          </p:cNvPr>
          <p:cNvSpPr/>
          <p:nvPr/>
        </p:nvSpPr>
        <p:spPr>
          <a:xfrm>
            <a:off x="2030924" y="3546694"/>
            <a:ext cx="4479143" cy="0"/>
          </a:xfrm>
          <a:prstGeom prst="line">
            <a:avLst/>
          </a:prstGeom>
          <a:ln w="38100" cap="rnd">
            <a:solidFill>
              <a:srgbClr val="6567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AutoShape 75">
            <a:extLst>
              <a:ext uri="{FF2B5EF4-FFF2-40B4-BE49-F238E27FC236}">
                <a16:creationId xmlns:a16="http://schemas.microsoft.com/office/drawing/2014/main" id="{F2B3A3AC-16EC-44A2-AD12-A0AEF267C7D8}"/>
              </a:ext>
            </a:extLst>
          </p:cNvPr>
          <p:cNvSpPr/>
          <p:nvPr/>
        </p:nvSpPr>
        <p:spPr>
          <a:xfrm rot="16200000">
            <a:off x="6479271" y="3577489"/>
            <a:ext cx="61589" cy="0"/>
          </a:xfrm>
          <a:prstGeom prst="line">
            <a:avLst/>
          </a:prstGeom>
          <a:ln w="38100" cap="rnd">
            <a:solidFill>
              <a:srgbClr val="65676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9" name="Group 79">
            <a:extLst>
              <a:ext uri="{FF2B5EF4-FFF2-40B4-BE49-F238E27FC236}">
                <a16:creationId xmlns:a16="http://schemas.microsoft.com/office/drawing/2014/main" id="{A1F70766-66AE-4306-BD87-CF6633AA2178}"/>
              </a:ext>
            </a:extLst>
          </p:cNvPr>
          <p:cNvGrpSpPr/>
          <p:nvPr/>
        </p:nvGrpSpPr>
        <p:grpSpPr>
          <a:xfrm>
            <a:off x="2317611" y="1123948"/>
            <a:ext cx="5259735" cy="474248"/>
            <a:chOff x="0" y="0"/>
            <a:chExt cx="7008289" cy="660400"/>
          </a:xfrm>
        </p:grpSpPr>
        <p:sp>
          <p:nvSpPr>
            <p:cNvPr id="70" name="Freeform 80">
              <a:extLst>
                <a:ext uri="{FF2B5EF4-FFF2-40B4-BE49-F238E27FC236}">
                  <a16:creationId xmlns:a16="http://schemas.microsoft.com/office/drawing/2014/main" id="{195E0A85-479F-48E2-8BEA-62D1BF798F4C}"/>
                </a:ext>
              </a:extLst>
            </p:cNvPr>
            <p:cNvSpPr/>
            <p:nvPr/>
          </p:nvSpPr>
          <p:spPr>
            <a:xfrm>
              <a:off x="0" y="0"/>
              <a:ext cx="7008289" cy="660400"/>
            </a:xfrm>
            <a:custGeom>
              <a:avLst/>
              <a:gdLst/>
              <a:ahLst/>
              <a:cxnLst/>
              <a:rect l="l" t="t" r="r" b="b"/>
              <a:pathLst>
                <a:path w="7008289" h="660400">
                  <a:moveTo>
                    <a:pt x="688382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83829" y="0"/>
                  </a:lnTo>
                  <a:cubicBezTo>
                    <a:pt x="6952409" y="0"/>
                    <a:pt x="7008289" y="55880"/>
                    <a:pt x="7008289" y="124460"/>
                  </a:cubicBezTo>
                  <a:lnTo>
                    <a:pt x="7008289" y="535940"/>
                  </a:lnTo>
                  <a:cubicBezTo>
                    <a:pt x="7008289" y="604520"/>
                    <a:pt x="6952409" y="660400"/>
                    <a:pt x="6883829" y="66040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id="78" name="AutoShape 88">
            <a:extLst>
              <a:ext uri="{FF2B5EF4-FFF2-40B4-BE49-F238E27FC236}">
                <a16:creationId xmlns:a16="http://schemas.microsoft.com/office/drawing/2014/main" id="{211638CA-C55F-446F-96D0-92CDE0BFA6CF}"/>
              </a:ext>
            </a:extLst>
          </p:cNvPr>
          <p:cNvSpPr/>
          <p:nvPr/>
        </p:nvSpPr>
        <p:spPr>
          <a:xfrm rot="5400000">
            <a:off x="5525237" y="1654168"/>
            <a:ext cx="61589" cy="0"/>
          </a:xfrm>
          <a:prstGeom prst="line">
            <a:avLst/>
          </a:prstGeom>
          <a:ln w="38100" cap="rnd">
            <a:solidFill>
              <a:srgbClr val="6567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AutoShape 89">
            <a:extLst>
              <a:ext uri="{FF2B5EF4-FFF2-40B4-BE49-F238E27FC236}">
                <a16:creationId xmlns:a16="http://schemas.microsoft.com/office/drawing/2014/main" id="{636CD325-5011-43B7-AF9E-464188EE79B9}"/>
              </a:ext>
            </a:extLst>
          </p:cNvPr>
          <p:cNvSpPr/>
          <p:nvPr/>
        </p:nvSpPr>
        <p:spPr>
          <a:xfrm rot="10800000">
            <a:off x="2640961" y="1684963"/>
            <a:ext cx="2913779" cy="0"/>
          </a:xfrm>
          <a:prstGeom prst="line">
            <a:avLst/>
          </a:prstGeom>
          <a:ln w="38100" cap="rnd">
            <a:solidFill>
              <a:srgbClr val="6567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AutoShape 90">
            <a:extLst>
              <a:ext uri="{FF2B5EF4-FFF2-40B4-BE49-F238E27FC236}">
                <a16:creationId xmlns:a16="http://schemas.microsoft.com/office/drawing/2014/main" id="{C3996703-C5BF-4C17-8726-80B89BE90B82}"/>
              </a:ext>
            </a:extLst>
          </p:cNvPr>
          <p:cNvSpPr/>
          <p:nvPr/>
        </p:nvSpPr>
        <p:spPr>
          <a:xfrm rot="5400000">
            <a:off x="2608256" y="1654168"/>
            <a:ext cx="61589" cy="0"/>
          </a:xfrm>
          <a:prstGeom prst="line">
            <a:avLst/>
          </a:prstGeom>
          <a:ln w="38100" cap="rnd">
            <a:solidFill>
              <a:srgbClr val="65676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1" name="Picture 91">
            <a:extLst>
              <a:ext uri="{FF2B5EF4-FFF2-40B4-BE49-F238E27FC236}">
                <a16:creationId xmlns:a16="http://schemas.microsoft.com/office/drawing/2014/main" id="{46588C9A-7C42-4254-94BD-AE7D65DD5B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85" t="2117" r="8980"/>
          <a:stretch>
            <a:fillRect/>
          </a:stretch>
        </p:blipFill>
        <p:spPr>
          <a:xfrm>
            <a:off x="3417577" y="1191912"/>
            <a:ext cx="307041" cy="278908"/>
          </a:xfrm>
          <a:prstGeom prst="rect">
            <a:avLst/>
          </a:prstGeom>
        </p:spPr>
      </p:pic>
      <p:pic>
        <p:nvPicPr>
          <p:cNvPr id="82" name="Picture 92">
            <a:extLst>
              <a:ext uri="{FF2B5EF4-FFF2-40B4-BE49-F238E27FC236}">
                <a16:creationId xmlns:a16="http://schemas.microsoft.com/office/drawing/2014/main" id="{583E3328-0926-4BB7-97B5-1D55E3722C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85" t="2117" r="8980"/>
          <a:stretch>
            <a:fillRect/>
          </a:stretch>
        </p:blipFill>
        <p:spPr>
          <a:xfrm>
            <a:off x="4081182" y="1191912"/>
            <a:ext cx="307041" cy="278908"/>
          </a:xfrm>
          <a:prstGeom prst="rect">
            <a:avLst/>
          </a:prstGeom>
        </p:spPr>
      </p:pic>
      <p:pic>
        <p:nvPicPr>
          <p:cNvPr id="83" name="Picture 93">
            <a:extLst>
              <a:ext uri="{FF2B5EF4-FFF2-40B4-BE49-F238E27FC236}">
                <a16:creationId xmlns:a16="http://schemas.microsoft.com/office/drawing/2014/main" id="{A1D47D91-3938-45B2-BAAA-A67A72B7A9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85" t="2117" r="8980"/>
          <a:stretch>
            <a:fillRect/>
          </a:stretch>
        </p:blipFill>
        <p:spPr>
          <a:xfrm>
            <a:off x="4711418" y="1191912"/>
            <a:ext cx="307041" cy="278908"/>
          </a:xfrm>
          <a:prstGeom prst="rect">
            <a:avLst/>
          </a:prstGeom>
        </p:spPr>
      </p:pic>
      <p:pic>
        <p:nvPicPr>
          <p:cNvPr id="84" name="Picture 94">
            <a:extLst>
              <a:ext uri="{FF2B5EF4-FFF2-40B4-BE49-F238E27FC236}">
                <a16:creationId xmlns:a16="http://schemas.microsoft.com/office/drawing/2014/main" id="{5604EF12-76AB-44B2-A244-397CB40ED8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871359" y="1218715"/>
            <a:ext cx="191312" cy="225302"/>
          </a:xfrm>
          <a:prstGeom prst="rect">
            <a:avLst/>
          </a:prstGeom>
        </p:spPr>
      </p:pic>
      <p:pic>
        <p:nvPicPr>
          <p:cNvPr id="85" name="Picture 95">
            <a:extLst>
              <a:ext uri="{FF2B5EF4-FFF2-40B4-BE49-F238E27FC236}">
                <a16:creationId xmlns:a16="http://schemas.microsoft.com/office/drawing/2014/main" id="{FD9C8711-D307-4A66-B0E9-F327E72BEB1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85" t="2117" r="8980"/>
          <a:stretch>
            <a:fillRect/>
          </a:stretch>
        </p:blipFill>
        <p:spPr>
          <a:xfrm>
            <a:off x="7024446" y="1191912"/>
            <a:ext cx="307041" cy="278908"/>
          </a:xfrm>
          <a:prstGeom prst="rect">
            <a:avLst/>
          </a:prstGeom>
        </p:spPr>
      </p:pic>
      <p:pic>
        <p:nvPicPr>
          <p:cNvPr id="86" name="Picture 96">
            <a:extLst>
              <a:ext uri="{FF2B5EF4-FFF2-40B4-BE49-F238E27FC236}">
                <a16:creationId xmlns:a16="http://schemas.microsoft.com/office/drawing/2014/main" id="{FB46D75D-AF4D-4D80-82D1-BAE9352D597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540" t="8748" r="16537" b="20362"/>
          <a:stretch>
            <a:fillRect/>
          </a:stretch>
        </p:blipFill>
        <p:spPr>
          <a:xfrm>
            <a:off x="2734259" y="3925451"/>
            <a:ext cx="274199" cy="211668"/>
          </a:xfrm>
          <a:prstGeom prst="rect">
            <a:avLst/>
          </a:prstGeom>
        </p:spPr>
      </p:pic>
      <p:pic>
        <p:nvPicPr>
          <p:cNvPr id="87" name="Picture 97">
            <a:extLst>
              <a:ext uri="{FF2B5EF4-FFF2-40B4-BE49-F238E27FC236}">
                <a16:creationId xmlns:a16="http://schemas.microsoft.com/office/drawing/2014/main" id="{3D8247A0-9CE7-49C6-B6C3-6CD64A73487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141948" y="3920512"/>
            <a:ext cx="307827" cy="256364"/>
          </a:xfrm>
          <a:prstGeom prst="rect">
            <a:avLst/>
          </a:prstGeom>
        </p:spPr>
      </p:pic>
      <p:pic>
        <p:nvPicPr>
          <p:cNvPr id="88" name="Picture 98">
            <a:extLst>
              <a:ext uri="{FF2B5EF4-FFF2-40B4-BE49-F238E27FC236}">
                <a16:creationId xmlns:a16="http://schemas.microsoft.com/office/drawing/2014/main" id="{AF889D0E-78C4-4F39-BFB5-28C04B85C63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270495" y="3900964"/>
            <a:ext cx="374430" cy="329245"/>
          </a:xfrm>
          <a:prstGeom prst="rect">
            <a:avLst/>
          </a:prstGeom>
        </p:spPr>
      </p:pic>
      <p:pic>
        <p:nvPicPr>
          <p:cNvPr id="89" name="Picture 99">
            <a:extLst>
              <a:ext uri="{FF2B5EF4-FFF2-40B4-BE49-F238E27FC236}">
                <a16:creationId xmlns:a16="http://schemas.microsoft.com/office/drawing/2014/main" id="{FF70D2EF-5D8B-44EC-A72C-22CA560E075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180452" y="3894798"/>
            <a:ext cx="341090" cy="341577"/>
          </a:xfrm>
          <a:prstGeom prst="rect">
            <a:avLst/>
          </a:prstGeom>
        </p:spPr>
      </p:pic>
      <p:pic>
        <p:nvPicPr>
          <p:cNvPr id="90" name="Picture 100">
            <a:extLst>
              <a:ext uri="{FF2B5EF4-FFF2-40B4-BE49-F238E27FC236}">
                <a16:creationId xmlns:a16="http://schemas.microsoft.com/office/drawing/2014/main" id="{6895B497-9B24-4D42-97BF-F4C3FDE78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6200000">
            <a:off x="4771838" y="1872002"/>
            <a:ext cx="227438" cy="142913"/>
          </a:xfrm>
          <a:prstGeom prst="rect">
            <a:avLst/>
          </a:prstGeom>
        </p:spPr>
      </p:pic>
      <p:pic>
        <p:nvPicPr>
          <p:cNvPr id="91" name="Picture 101">
            <a:extLst>
              <a:ext uri="{FF2B5EF4-FFF2-40B4-BE49-F238E27FC236}">
                <a16:creationId xmlns:a16="http://schemas.microsoft.com/office/drawing/2014/main" id="{02BBD86F-B068-46E7-A11A-FEE57924344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6200000">
            <a:off x="7064247" y="1872002"/>
            <a:ext cx="227438" cy="142913"/>
          </a:xfrm>
          <a:prstGeom prst="rect">
            <a:avLst/>
          </a:prstGeom>
        </p:spPr>
      </p:pic>
      <p:sp>
        <p:nvSpPr>
          <p:cNvPr id="92" name="AutoShape 102">
            <a:extLst>
              <a:ext uri="{FF2B5EF4-FFF2-40B4-BE49-F238E27FC236}">
                <a16:creationId xmlns:a16="http://schemas.microsoft.com/office/drawing/2014/main" id="{A5BE23FE-D64E-47EC-B948-002FF9645CB6}"/>
              </a:ext>
            </a:extLst>
          </p:cNvPr>
          <p:cNvSpPr/>
          <p:nvPr/>
        </p:nvSpPr>
        <p:spPr>
          <a:xfrm rot="16237294">
            <a:off x="6849210" y="3325677"/>
            <a:ext cx="642903" cy="0"/>
          </a:xfrm>
          <a:prstGeom prst="line">
            <a:avLst/>
          </a:prstGeom>
          <a:ln w="47625" cap="rnd">
            <a:solidFill>
              <a:srgbClr val="EA464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93" name="Group 103">
            <a:extLst>
              <a:ext uri="{FF2B5EF4-FFF2-40B4-BE49-F238E27FC236}">
                <a16:creationId xmlns:a16="http://schemas.microsoft.com/office/drawing/2014/main" id="{D226D4E6-BA31-4C54-AFA7-7EF84C50C9EF}"/>
              </a:ext>
            </a:extLst>
          </p:cNvPr>
          <p:cNvGrpSpPr/>
          <p:nvPr/>
        </p:nvGrpSpPr>
        <p:grpSpPr>
          <a:xfrm>
            <a:off x="2317611" y="3881814"/>
            <a:ext cx="240788" cy="315856"/>
            <a:chOff x="0" y="-66675"/>
            <a:chExt cx="697284" cy="955910"/>
          </a:xfrm>
        </p:grpSpPr>
        <p:pic>
          <p:nvPicPr>
            <p:cNvPr id="94" name="Picture 104">
              <a:extLst>
                <a:ext uri="{FF2B5EF4-FFF2-40B4-BE49-F238E27FC236}">
                  <a16:creationId xmlns:a16="http://schemas.microsoft.com/office/drawing/2014/main" id="{A6153764-B34F-48F9-B920-446694A14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0" y="74083"/>
              <a:ext cx="697284" cy="697284"/>
            </a:xfrm>
            <a:prstGeom prst="rect">
              <a:avLst/>
            </a:prstGeom>
          </p:spPr>
        </p:pic>
        <p:sp>
          <p:nvSpPr>
            <p:cNvPr id="95" name="TextBox 105">
              <a:extLst>
                <a:ext uri="{FF2B5EF4-FFF2-40B4-BE49-F238E27FC236}">
                  <a16:creationId xmlns:a16="http://schemas.microsoft.com/office/drawing/2014/main" id="{CF1E36BB-CACB-43C0-B2D7-E009007D1C78}"/>
                </a:ext>
              </a:extLst>
            </p:cNvPr>
            <p:cNvSpPr txBox="1"/>
            <p:nvPr/>
          </p:nvSpPr>
          <p:spPr>
            <a:xfrm>
              <a:off x="273289" y="-66675"/>
              <a:ext cx="316322" cy="95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4"/>
                </a:lnSpc>
              </a:pPr>
              <a:r>
                <a:rPr lang="en-US" sz="1924" spc="57">
                  <a:solidFill>
                    <a:srgbClr val="59595B"/>
                  </a:solidFill>
                </a:rPr>
                <a:t>1</a:t>
              </a:r>
            </a:p>
          </p:txBody>
        </p:sp>
        <p:sp>
          <p:nvSpPr>
            <p:cNvPr id="96" name="TextBox 106">
              <a:extLst>
                <a:ext uri="{FF2B5EF4-FFF2-40B4-BE49-F238E27FC236}">
                  <a16:creationId xmlns:a16="http://schemas.microsoft.com/office/drawing/2014/main" id="{2E563459-FA07-4E05-9027-2641B7B50825}"/>
                </a:ext>
              </a:extLst>
            </p:cNvPr>
            <p:cNvSpPr txBox="1"/>
            <p:nvPr/>
          </p:nvSpPr>
          <p:spPr>
            <a:xfrm>
              <a:off x="89728" y="149632"/>
              <a:ext cx="316322" cy="603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4"/>
                </a:lnSpc>
              </a:pPr>
              <a:r>
                <a:rPr lang="en-US" sz="1224" spc="37">
                  <a:solidFill>
                    <a:srgbClr val="FFFFFF"/>
                  </a:solidFill>
                </a:rPr>
                <a:t>C</a:t>
              </a:r>
            </a:p>
          </p:txBody>
        </p:sp>
      </p:grpSp>
      <p:grpSp>
        <p:nvGrpSpPr>
          <p:cNvPr id="97" name="Group 124">
            <a:extLst>
              <a:ext uri="{FF2B5EF4-FFF2-40B4-BE49-F238E27FC236}">
                <a16:creationId xmlns:a16="http://schemas.microsoft.com/office/drawing/2014/main" id="{BBFA681C-90AB-4058-BDAB-9AC29985ABCF}"/>
              </a:ext>
            </a:extLst>
          </p:cNvPr>
          <p:cNvGrpSpPr/>
          <p:nvPr/>
        </p:nvGrpSpPr>
        <p:grpSpPr>
          <a:xfrm>
            <a:off x="1894173" y="3715363"/>
            <a:ext cx="543832" cy="208765"/>
            <a:chOff x="5307482" y="7449748"/>
            <a:chExt cx="1181137" cy="473857"/>
          </a:xfrm>
        </p:grpSpPr>
        <p:grpSp>
          <p:nvGrpSpPr>
            <p:cNvPr id="98" name="Group 2">
              <a:extLst>
                <a:ext uri="{FF2B5EF4-FFF2-40B4-BE49-F238E27FC236}">
                  <a16:creationId xmlns:a16="http://schemas.microsoft.com/office/drawing/2014/main" id="{052191CF-F5D5-4E4F-A5C6-D8500434A1CB}"/>
                </a:ext>
              </a:extLst>
            </p:cNvPr>
            <p:cNvGrpSpPr/>
            <p:nvPr/>
          </p:nvGrpSpPr>
          <p:grpSpPr>
            <a:xfrm>
              <a:off x="5307482" y="7449748"/>
              <a:ext cx="473857" cy="473857"/>
              <a:chOff x="0" y="0"/>
              <a:chExt cx="812800" cy="812800"/>
            </a:xfrm>
          </p:grpSpPr>
          <p:sp>
            <p:nvSpPr>
              <p:cNvPr id="106" name="Freeform 3">
                <a:extLst>
                  <a:ext uri="{FF2B5EF4-FFF2-40B4-BE49-F238E27FC236}">
                    <a16:creationId xmlns:a16="http://schemas.microsoft.com/office/drawing/2014/main" id="{3A204D53-DEF5-4077-846F-7EAE6647CF23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107" name="TextBox 4">
                <a:extLst>
                  <a:ext uri="{FF2B5EF4-FFF2-40B4-BE49-F238E27FC236}">
                    <a16:creationId xmlns:a16="http://schemas.microsoft.com/office/drawing/2014/main" id="{1D343FBB-83F9-4E4E-BDBB-CBA98549572E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grpSp>
          <p:nvGrpSpPr>
            <p:cNvPr id="99" name="Group 7">
              <a:extLst>
                <a:ext uri="{FF2B5EF4-FFF2-40B4-BE49-F238E27FC236}">
                  <a16:creationId xmlns:a16="http://schemas.microsoft.com/office/drawing/2014/main" id="{3CAC0E20-9055-4D81-8A18-0C50CDDCD013}"/>
                </a:ext>
              </a:extLst>
            </p:cNvPr>
            <p:cNvGrpSpPr/>
            <p:nvPr/>
          </p:nvGrpSpPr>
          <p:grpSpPr>
            <a:xfrm>
              <a:off x="6014762" y="7449748"/>
              <a:ext cx="473857" cy="473857"/>
              <a:chOff x="0" y="0"/>
              <a:chExt cx="812800" cy="812800"/>
            </a:xfrm>
          </p:grpSpPr>
          <p:sp>
            <p:nvSpPr>
              <p:cNvPr id="104" name="Freeform 8">
                <a:extLst>
                  <a:ext uri="{FF2B5EF4-FFF2-40B4-BE49-F238E27FC236}">
                    <a16:creationId xmlns:a16="http://schemas.microsoft.com/office/drawing/2014/main" id="{C1850E7E-BFCD-4086-81C4-ACBD6C1B5B74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105" name="TextBox 9">
                <a:extLst>
                  <a:ext uri="{FF2B5EF4-FFF2-40B4-BE49-F238E27FC236}">
                    <a16:creationId xmlns:a16="http://schemas.microsoft.com/office/drawing/2014/main" id="{B9DA332C-EA32-4385-849E-BD47DFD05C7F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grpSp>
          <p:nvGrpSpPr>
            <p:cNvPr id="100" name="Group 10">
              <a:extLst>
                <a:ext uri="{FF2B5EF4-FFF2-40B4-BE49-F238E27FC236}">
                  <a16:creationId xmlns:a16="http://schemas.microsoft.com/office/drawing/2014/main" id="{1593E68F-8F9B-4F13-8689-C4B252401FCA}"/>
                </a:ext>
              </a:extLst>
            </p:cNvPr>
            <p:cNvGrpSpPr/>
            <p:nvPr/>
          </p:nvGrpSpPr>
          <p:grpSpPr>
            <a:xfrm>
              <a:off x="5544410" y="7449748"/>
              <a:ext cx="707281" cy="473857"/>
              <a:chOff x="0" y="0"/>
              <a:chExt cx="186280" cy="124802"/>
            </a:xfrm>
          </p:grpSpPr>
          <p:sp>
            <p:nvSpPr>
              <p:cNvPr id="102" name="Freeform 11">
                <a:extLst>
                  <a:ext uri="{FF2B5EF4-FFF2-40B4-BE49-F238E27FC236}">
                    <a16:creationId xmlns:a16="http://schemas.microsoft.com/office/drawing/2014/main" id="{31B1666D-4BE3-41C2-BDB5-EC15523E325F}"/>
                  </a:ext>
                </a:extLst>
              </p:cNvPr>
              <p:cNvSpPr/>
              <p:nvPr/>
            </p:nvSpPr>
            <p:spPr>
              <a:xfrm>
                <a:off x="0" y="0"/>
                <a:ext cx="186280" cy="124802"/>
              </a:xfrm>
              <a:custGeom>
                <a:avLst/>
                <a:gdLst/>
                <a:ahLst/>
                <a:cxnLst/>
                <a:rect l="l" t="t" r="r" b="b"/>
                <a:pathLst>
                  <a:path w="186280" h="124802">
                    <a:moveTo>
                      <a:pt x="0" y="0"/>
                    </a:moveTo>
                    <a:lnTo>
                      <a:pt x="186280" y="0"/>
                    </a:lnTo>
                    <a:lnTo>
                      <a:pt x="186280" y="124802"/>
                    </a:lnTo>
                    <a:lnTo>
                      <a:pt x="0" y="124802"/>
                    </a:ln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id="103" name="TextBox 12">
                <a:extLst>
                  <a:ext uri="{FF2B5EF4-FFF2-40B4-BE49-F238E27FC236}">
                    <a16:creationId xmlns:a16="http://schemas.microsoft.com/office/drawing/2014/main" id="{A1FC7D15-B510-4964-A048-174DB8C126A8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812800" cy="7842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000"/>
                  </a:lnSpc>
                </a:pPr>
                <a:endParaRPr sz="900"/>
              </a:p>
            </p:txBody>
          </p:sp>
        </p:grpSp>
        <p:sp>
          <p:nvSpPr>
            <p:cNvPr id="101" name="TextBox 107">
              <a:extLst>
                <a:ext uri="{FF2B5EF4-FFF2-40B4-BE49-F238E27FC236}">
                  <a16:creationId xmlns:a16="http://schemas.microsoft.com/office/drawing/2014/main" id="{9C3D1A80-56F2-4606-BD80-8E266BF25D8E}"/>
                </a:ext>
              </a:extLst>
            </p:cNvPr>
            <p:cNvSpPr txBox="1"/>
            <p:nvPr/>
          </p:nvSpPr>
          <p:spPr>
            <a:xfrm>
              <a:off x="5544410" y="7566026"/>
              <a:ext cx="707281" cy="291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000">
                  <a:solidFill>
                    <a:srgbClr val="FEFEFE"/>
                  </a:solidFill>
                </a:rPr>
                <a:t>TMS</a:t>
              </a:r>
            </a:p>
          </p:txBody>
        </p:sp>
      </p:grpSp>
      <p:sp>
        <p:nvSpPr>
          <p:cNvPr id="108" name="TextBox 108">
            <a:extLst>
              <a:ext uri="{FF2B5EF4-FFF2-40B4-BE49-F238E27FC236}">
                <a16:creationId xmlns:a16="http://schemas.microsoft.com/office/drawing/2014/main" id="{2B726632-6C3A-4E59-A786-22937DE78557}"/>
              </a:ext>
            </a:extLst>
          </p:cNvPr>
          <p:cNvSpPr txBox="1"/>
          <p:nvPr/>
        </p:nvSpPr>
        <p:spPr>
          <a:xfrm>
            <a:off x="4319024" y="2133337"/>
            <a:ext cx="1133066" cy="198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 spc="36">
                <a:solidFill>
                  <a:srgbClr val="142740"/>
                </a:solidFill>
              </a:rPr>
              <a:t>INFOCENTER</a:t>
            </a:r>
          </a:p>
        </p:txBody>
      </p:sp>
      <p:sp>
        <p:nvSpPr>
          <p:cNvPr id="109" name="TextBox 109">
            <a:extLst>
              <a:ext uri="{FF2B5EF4-FFF2-40B4-BE49-F238E27FC236}">
                <a16:creationId xmlns:a16="http://schemas.microsoft.com/office/drawing/2014/main" id="{4BFCFAEC-B125-4F86-B39A-2E5FACDA5E0D}"/>
              </a:ext>
            </a:extLst>
          </p:cNvPr>
          <p:cNvSpPr txBox="1"/>
          <p:nvPr/>
        </p:nvSpPr>
        <p:spPr>
          <a:xfrm>
            <a:off x="6872402" y="2277770"/>
            <a:ext cx="611128" cy="15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 spc="28">
                <a:solidFill>
                  <a:srgbClr val="142740"/>
                </a:solidFill>
              </a:rPr>
              <a:t>LINK BI</a:t>
            </a:r>
          </a:p>
        </p:txBody>
      </p:sp>
      <p:sp>
        <p:nvSpPr>
          <p:cNvPr id="110" name="TextBox 110">
            <a:extLst>
              <a:ext uri="{FF2B5EF4-FFF2-40B4-BE49-F238E27FC236}">
                <a16:creationId xmlns:a16="http://schemas.microsoft.com/office/drawing/2014/main" id="{A81E94D9-F75F-4727-B962-367FEB652B6E}"/>
              </a:ext>
            </a:extLst>
          </p:cNvPr>
          <p:cNvSpPr txBox="1"/>
          <p:nvPr/>
        </p:nvSpPr>
        <p:spPr>
          <a:xfrm>
            <a:off x="3384509" y="1458230"/>
            <a:ext cx="373176" cy="10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"/>
              </a:lnSpc>
              <a:spcBef>
                <a:spcPct val="0"/>
              </a:spcBef>
            </a:pPr>
            <a:r>
              <a:rPr lang="en-US" sz="600" spc="13">
                <a:solidFill>
                  <a:srgbClr val="14110F"/>
                </a:solidFill>
              </a:rPr>
              <a:t>CR &amp; KPI</a:t>
            </a:r>
          </a:p>
        </p:txBody>
      </p:sp>
      <p:sp>
        <p:nvSpPr>
          <p:cNvPr id="111" name="TextBox 111">
            <a:extLst>
              <a:ext uri="{FF2B5EF4-FFF2-40B4-BE49-F238E27FC236}">
                <a16:creationId xmlns:a16="http://schemas.microsoft.com/office/drawing/2014/main" id="{9E8B8076-6A5F-456C-8834-F6E6F3725540}"/>
              </a:ext>
            </a:extLst>
          </p:cNvPr>
          <p:cNvSpPr txBox="1"/>
          <p:nvPr/>
        </p:nvSpPr>
        <p:spPr>
          <a:xfrm>
            <a:off x="3969124" y="1458230"/>
            <a:ext cx="531156" cy="10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9"/>
              </a:lnSpc>
              <a:spcBef>
                <a:spcPct val="0"/>
              </a:spcBef>
            </a:pPr>
            <a:r>
              <a:rPr lang="en-US" sz="600" spc="13">
                <a:solidFill>
                  <a:srgbClr val="14110F"/>
                </a:solidFill>
              </a:rPr>
              <a:t>ECOTRANSIT</a:t>
            </a:r>
          </a:p>
        </p:txBody>
      </p:sp>
      <p:sp>
        <p:nvSpPr>
          <p:cNvPr id="112" name="TextBox 112">
            <a:extLst>
              <a:ext uri="{FF2B5EF4-FFF2-40B4-BE49-F238E27FC236}">
                <a16:creationId xmlns:a16="http://schemas.microsoft.com/office/drawing/2014/main" id="{D0259EBD-FBC9-4B63-B314-C0D5F25EBB6E}"/>
              </a:ext>
            </a:extLst>
          </p:cNvPr>
          <p:cNvSpPr txBox="1"/>
          <p:nvPr/>
        </p:nvSpPr>
        <p:spPr>
          <a:xfrm>
            <a:off x="4650795" y="1458230"/>
            <a:ext cx="428286" cy="10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"/>
              </a:lnSpc>
              <a:spcBef>
                <a:spcPct val="0"/>
              </a:spcBef>
            </a:pPr>
            <a:r>
              <a:rPr lang="en-US" sz="600" spc="13">
                <a:solidFill>
                  <a:srgbClr val="14110F"/>
                </a:solidFill>
              </a:rPr>
              <a:t>PACK FI V3</a:t>
            </a:r>
          </a:p>
        </p:txBody>
      </p:sp>
      <p:sp>
        <p:nvSpPr>
          <p:cNvPr id="113" name="TextBox 113">
            <a:extLst>
              <a:ext uri="{FF2B5EF4-FFF2-40B4-BE49-F238E27FC236}">
                <a16:creationId xmlns:a16="http://schemas.microsoft.com/office/drawing/2014/main" id="{FE835386-FE40-479A-A6CD-A117243ACF25}"/>
              </a:ext>
            </a:extLst>
          </p:cNvPr>
          <p:cNvSpPr txBox="1"/>
          <p:nvPr/>
        </p:nvSpPr>
        <p:spPr>
          <a:xfrm>
            <a:off x="2690849" y="1445910"/>
            <a:ext cx="552334" cy="10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9"/>
              </a:lnSpc>
              <a:spcBef>
                <a:spcPct val="0"/>
              </a:spcBef>
            </a:pPr>
            <a:r>
              <a:rPr lang="en-US" sz="600" spc="13">
                <a:solidFill>
                  <a:srgbClr val="14110F"/>
                </a:solidFill>
              </a:rPr>
              <a:t>ARGOS_V3</a:t>
            </a:r>
          </a:p>
        </p:txBody>
      </p:sp>
      <p:sp>
        <p:nvSpPr>
          <p:cNvPr id="114" name="TextBox 114">
            <a:extLst>
              <a:ext uri="{FF2B5EF4-FFF2-40B4-BE49-F238E27FC236}">
                <a16:creationId xmlns:a16="http://schemas.microsoft.com/office/drawing/2014/main" id="{5D7697E1-B55E-4C51-AEAB-98B60275B532}"/>
              </a:ext>
            </a:extLst>
          </p:cNvPr>
          <p:cNvSpPr txBox="1"/>
          <p:nvPr/>
        </p:nvSpPr>
        <p:spPr>
          <a:xfrm>
            <a:off x="6963824" y="1458230"/>
            <a:ext cx="428286" cy="106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"/>
              </a:lnSpc>
              <a:spcBef>
                <a:spcPct val="0"/>
              </a:spcBef>
            </a:pPr>
            <a:r>
              <a:rPr lang="en-US" sz="671" spc="13">
                <a:solidFill>
                  <a:srgbClr val="14110F"/>
                </a:solidFill>
              </a:rPr>
              <a:t>LINK BI</a:t>
            </a:r>
          </a:p>
        </p:txBody>
      </p:sp>
      <p:sp>
        <p:nvSpPr>
          <p:cNvPr id="115" name="TextBox 115">
            <a:extLst>
              <a:ext uri="{FF2B5EF4-FFF2-40B4-BE49-F238E27FC236}">
                <a16:creationId xmlns:a16="http://schemas.microsoft.com/office/drawing/2014/main" id="{1F2F62CD-D734-4E29-9D0C-26A92B89640B}"/>
              </a:ext>
            </a:extLst>
          </p:cNvPr>
          <p:cNvSpPr txBox="1"/>
          <p:nvPr/>
        </p:nvSpPr>
        <p:spPr>
          <a:xfrm>
            <a:off x="2230664" y="4161358"/>
            <a:ext cx="414683" cy="106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"/>
              </a:lnSpc>
              <a:spcBef>
                <a:spcPct val="0"/>
              </a:spcBef>
            </a:pPr>
            <a:r>
              <a:rPr lang="en-US" sz="671" spc="13">
                <a:solidFill>
                  <a:srgbClr val="14110F"/>
                </a:solidFill>
              </a:rPr>
              <a:t>CW1</a:t>
            </a:r>
          </a:p>
        </p:txBody>
      </p:sp>
      <p:sp>
        <p:nvSpPr>
          <p:cNvPr id="116" name="TextBox 116">
            <a:extLst>
              <a:ext uri="{FF2B5EF4-FFF2-40B4-BE49-F238E27FC236}">
                <a16:creationId xmlns:a16="http://schemas.microsoft.com/office/drawing/2014/main" id="{2BDDD0D6-3B99-4313-87AE-1192AF6F5A71}"/>
              </a:ext>
            </a:extLst>
          </p:cNvPr>
          <p:cNvSpPr txBox="1"/>
          <p:nvPr/>
        </p:nvSpPr>
        <p:spPr>
          <a:xfrm>
            <a:off x="2621152" y="4161358"/>
            <a:ext cx="476000" cy="106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9"/>
              </a:lnSpc>
              <a:spcBef>
                <a:spcPct val="0"/>
              </a:spcBef>
            </a:pPr>
            <a:r>
              <a:rPr lang="en-US" sz="671" spc="13">
                <a:solidFill>
                  <a:srgbClr val="14110F"/>
                </a:solidFill>
              </a:rPr>
              <a:t>MERCURE</a:t>
            </a:r>
          </a:p>
        </p:txBody>
      </p:sp>
      <p:sp>
        <p:nvSpPr>
          <p:cNvPr id="117" name="TextBox 117">
            <a:extLst>
              <a:ext uri="{FF2B5EF4-FFF2-40B4-BE49-F238E27FC236}">
                <a16:creationId xmlns:a16="http://schemas.microsoft.com/office/drawing/2014/main" id="{0EDC71C9-12E8-4615-ABC2-09BB46BEDBDE}"/>
              </a:ext>
            </a:extLst>
          </p:cNvPr>
          <p:cNvSpPr txBox="1"/>
          <p:nvPr/>
        </p:nvSpPr>
        <p:spPr>
          <a:xfrm>
            <a:off x="3098351" y="4161358"/>
            <a:ext cx="414683" cy="106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"/>
              </a:lnSpc>
              <a:spcBef>
                <a:spcPct val="0"/>
              </a:spcBef>
            </a:pPr>
            <a:r>
              <a:rPr lang="en-US" sz="671" spc="13">
                <a:solidFill>
                  <a:srgbClr val="14110F"/>
                </a:solidFill>
              </a:rPr>
              <a:t>PEGASE</a:t>
            </a:r>
          </a:p>
        </p:txBody>
      </p:sp>
      <p:sp>
        <p:nvSpPr>
          <p:cNvPr id="118" name="TextBox 118">
            <a:extLst>
              <a:ext uri="{FF2B5EF4-FFF2-40B4-BE49-F238E27FC236}">
                <a16:creationId xmlns:a16="http://schemas.microsoft.com/office/drawing/2014/main" id="{FA399B02-0347-46C0-8347-6E00A8F184AD}"/>
              </a:ext>
            </a:extLst>
          </p:cNvPr>
          <p:cNvSpPr txBox="1"/>
          <p:nvPr/>
        </p:nvSpPr>
        <p:spPr>
          <a:xfrm>
            <a:off x="5203535" y="1187894"/>
            <a:ext cx="849434" cy="22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4"/>
              </a:lnSpc>
            </a:pPr>
            <a:r>
              <a:rPr lang="en-US" sz="1200" spc="322">
                <a:solidFill>
                  <a:srgbClr val="142740"/>
                </a:solidFill>
              </a:rPr>
              <a:t>...</a:t>
            </a:r>
          </a:p>
        </p:txBody>
      </p:sp>
      <p:sp>
        <p:nvSpPr>
          <p:cNvPr id="119" name="AutoShape 119">
            <a:extLst>
              <a:ext uri="{FF2B5EF4-FFF2-40B4-BE49-F238E27FC236}">
                <a16:creationId xmlns:a16="http://schemas.microsoft.com/office/drawing/2014/main" id="{094BCE66-ACC8-4AA2-857E-3E0AF1CBBC65}"/>
              </a:ext>
            </a:extLst>
          </p:cNvPr>
          <p:cNvSpPr/>
          <p:nvPr/>
        </p:nvSpPr>
        <p:spPr>
          <a:xfrm>
            <a:off x="5410105" y="2709070"/>
            <a:ext cx="1343144" cy="0"/>
          </a:xfrm>
          <a:prstGeom prst="line">
            <a:avLst/>
          </a:prstGeom>
          <a:ln w="47625" cap="rnd">
            <a:solidFill>
              <a:srgbClr val="656765"/>
            </a:solidFill>
            <a:prstDash val="sysDot"/>
            <a:headEnd type="arrow" w="med" len="sm"/>
            <a:tailEnd type="arrow" w="med" len="sm"/>
          </a:ln>
        </p:spPr>
      </p:sp>
      <p:sp>
        <p:nvSpPr>
          <p:cNvPr id="120" name="AutoShape 120">
            <a:extLst>
              <a:ext uri="{FF2B5EF4-FFF2-40B4-BE49-F238E27FC236}">
                <a16:creationId xmlns:a16="http://schemas.microsoft.com/office/drawing/2014/main" id="{AA055F47-F780-4AC4-8E5F-BA46E9214562}"/>
              </a:ext>
            </a:extLst>
          </p:cNvPr>
          <p:cNvSpPr/>
          <p:nvPr/>
        </p:nvSpPr>
        <p:spPr>
          <a:xfrm>
            <a:off x="3287090" y="2698579"/>
            <a:ext cx="1064821" cy="0"/>
          </a:xfrm>
          <a:prstGeom prst="line">
            <a:avLst/>
          </a:prstGeom>
          <a:ln w="47625" cap="rnd">
            <a:solidFill>
              <a:srgbClr val="656765"/>
            </a:solidFill>
            <a:prstDash val="sysDot"/>
            <a:headEnd type="arrow" w="med" len="sm"/>
            <a:tailEnd type="none" w="sm" len="sm"/>
          </a:ln>
        </p:spPr>
      </p:sp>
      <p:pic>
        <p:nvPicPr>
          <p:cNvPr id="121" name="Picture 121">
            <a:extLst>
              <a:ext uri="{FF2B5EF4-FFF2-40B4-BE49-F238E27FC236}">
                <a16:creationId xmlns:a16="http://schemas.microsoft.com/office/drawing/2014/main" id="{8C3A3261-50A1-403E-9DE1-237251FFC6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018956" y="2548372"/>
            <a:ext cx="310699" cy="363361"/>
          </a:xfrm>
          <a:prstGeom prst="rect">
            <a:avLst/>
          </a:prstGeom>
        </p:spPr>
      </p:pic>
      <p:pic>
        <p:nvPicPr>
          <p:cNvPr id="122" name="Picture 122">
            <a:extLst>
              <a:ext uri="{FF2B5EF4-FFF2-40B4-BE49-F238E27FC236}">
                <a16:creationId xmlns:a16="http://schemas.microsoft.com/office/drawing/2014/main" id="{A2A47690-4B07-421F-89F7-AFC1513C89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6200000">
            <a:off x="4771838" y="3180450"/>
            <a:ext cx="227438" cy="142913"/>
          </a:xfrm>
          <a:prstGeom prst="rect">
            <a:avLst/>
          </a:prstGeom>
        </p:spPr>
      </p:pic>
      <p:sp>
        <p:nvSpPr>
          <p:cNvPr id="123" name="AutoShape 128">
            <a:extLst>
              <a:ext uri="{FF2B5EF4-FFF2-40B4-BE49-F238E27FC236}">
                <a16:creationId xmlns:a16="http://schemas.microsoft.com/office/drawing/2014/main" id="{9DFB2A6B-62B4-4361-8884-F26DA9032500}"/>
              </a:ext>
            </a:extLst>
          </p:cNvPr>
          <p:cNvSpPr/>
          <p:nvPr/>
        </p:nvSpPr>
        <p:spPr>
          <a:xfrm rot="10800000" flipV="1">
            <a:off x="2888757" y="4475143"/>
            <a:ext cx="4264326" cy="3589"/>
          </a:xfrm>
          <a:prstGeom prst="line">
            <a:avLst/>
          </a:prstGeom>
          <a:ln w="38100" cap="rnd">
            <a:solidFill>
              <a:srgbClr val="EA464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4" name="AutoShape 129">
            <a:extLst>
              <a:ext uri="{FF2B5EF4-FFF2-40B4-BE49-F238E27FC236}">
                <a16:creationId xmlns:a16="http://schemas.microsoft.com/office/drawing/2014/main" id="{745FD7EB-5CE1-4129-8988-10D46F779799}"/>
              </a:ext>
            </a:extLst>
          </p:cNvPr>
          <p:cNvSpPr/>
          <p:nvPr/>
        </p:nvSpPr>
        <p:spPr>
          <a:xfrm rot="5400000">
            <a:off x="2832792" y="4406201"/>
            <a:ext cx="158433" cy="0"/>
          </a:xfrm>
          <a:prstGeom prst="line">
            <a:avLst/>
          </a:prstGeom>
          <a:ln w="38100" cap="rnd">
            <a:solidFill>
              <a:srgbClr val="EA4640"/>
            </a:solidFill>
            <a:prstDash val="sysDot"/>
            <a:headEnd type="arrow" w="med" len="sm"/>
            <a:tailEnd type="none" w="sm" len="sm"/>
          </a:ln>
        </p:spPr>
      </p:sp>
      <p:sp>
        <p:nvSpPr>
          <p:cNvPr id="125" name="AutoShape 130">
            <a:extLst>
              <a:ext uri="{FF2B5EF4-FFF2-40B4-BE49-F238E27FC236}">
                <a16:creationId xmlns:a16="http://schemas.microsoft.com/office/drawing/2014/main" id="{6878E5E9-6025-475A-AF52-80357A9117D4}"/>
              </a:ext>
            </a:extLst>
          </p:cNvPr>
          <p:cNvSpPr/>
          <p:nvPr/>
        </p:nvSpPr>
        <p:spPr>
          <a:xfrm rot="5400000">
            <a:off x="7088313" y="4402336"/>
            <a:ext cx="133962" cy="4422"/>
          </a:xfrm>
          <a:prstGeom prst="line">
            <a:avLst/>
          </a:prstGeom>
          <a:ln w="38100" cap="rnd">
            <a:solidFill>
              <a:srgbClr val="EA4640"/>
            </a:solidFill>
            <a:prstDash val="sysDot"/>
            <a:headEnd type="arrow" w="med" len="sm"/>
            <a:tailEnd type="none" w="sm" len="sm"/>
          </a:ln>
        </p:spPr>
      </p:sp>
      <p:pic>
        <p:nvPicPr>
          <p:cNvPr id="126" name="Picture 131">
            <a:extLst>
              <a:ext uri="{FF2B5EF4-FFF2-40B4-BE49-F238E27FC236}">
                <a16:creationId xmlns:a16="http://schemas.microsoft.com/office/drawing/2014/main" id="{CA2CADF5-4369-4BA5-B2C5-DAFF520E72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2420682" y="2630456"/>
            <a:ext cx="681646" cy="281277"/>
          </a:xfrm>
          <a:prstGeom prst="rect">
            <a:avLst/>
          </a:prstGeom>
        </p:spPr>
      </p:pic>
      <p:sp>
        <p:nvSpPr>
          <p:cNvPr id="127" name="TextBox 132">
            <a:extLst>
              <a:ext uri="{FF2B5EF4-FFF2-40B4-BE49-F238E27FC236}">
                <a16:creationId xmlns:a16="http://schemas.microsoft.com/office/drawing/2014/main" id="{EEFECC30-6758-4C58-99F8-376688FBAD5A}"/>
              </a:ext>
            </a:extLst>
          </p:cNvPr>
          <p:cNvSpPr txBox="1"/>
          <p:nvPr/>
        </p:nvSpPr>
        <p:spPr>
          <a:xfrm>
            <a:off x="2336788" y="2280047"/>
            <a:ext cx="849434" cy="30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 spc="28">
                <a:solidFill>
                  <a:srgbClr val="A6A6A6"/>
                </a:solidFill>
              </a:rPr>
              <a:t>DATAMARTS</a:t>
            </a:r>
          </a:p>
          <a:p>
            <a:pPr algn="ctr">
              <a:lnSpc>
                <a:spcPts val="1190"/>
              </a:lnSpc>
            </a:pPr>
            <a:r>
              <a:rPr lang="en-US" sz="850" spc="26">
                <a:solidFill>
                  <a:srgbClr val="A6A6A6"/>
                </a:solidFill>
              </a:rPr>
              <a:t>&amp; Data Tables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CEFC8FE-D37C-4637-81B3-0B6451676566}"/>
              </a:ext>
            </a:extLst>
          </p:cNvPr>
          <p:cNvGrpSpPr/>
          <p:nvPr/>
        </p:nvGrpSpPr>
        <p:grpSpPr>
          <a:xfrm>
            <a:off x="1489208" y="1086154"/>
            <a:ext cx="716346" cy="654046"/>
            <a:chOff x="1868930" y="904875"/>
            <a:chExt cx="716346" cy="654046"/>
          </a:xfrm>
        </p:grpSpPr>
        <p:pic>
          <p:nvPicPr>
            <p:cNvPr id="77" name="Picture 87">
              <a:extLst>
                <a:ext uri="{FF2B5EF4-FFF2-40B4-BE49-F238E27FC236}">
                  <a16:creationId xmlns:a16="http://schemas.microsoft.com/office/drawing/2014/main" id="{6E800183-FB4B-4114-9A65-154D2DF81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 l="23399" t="20039" r="20704" b="20453"/>
            <a:stretch>
              <a:fillRect/>
            </a:stretch>
          </p:blipFill>
          <p:spPr>
            <a:xfrm>
              <a:off x="1924847" y="956806"/>
              <a:ext cx="630068" cy="534761"/>
            </a:xfrm>
            <a:prstGeom prst="rect">
              <a:avLst/>
            </a:prstGeom>
          </p:spPr>
        </p:pic>
        <p:sp>
          <p:nvSpPr>
            <p:cNvPr id="145" name="Rectangle : coins arrondis 144">
              <a:extLst>
                <a:ext uri="{FF2B5EF4-FFF2-40B4-BE49-F238E27FC236}">
                  <a16:creationId xmlns:a16="http://schemas.microsoft.com/office/drawing/2014/main" id="{B8BBD25E-6892-4AB2-8326-8213F979322D}"/>
                </a:ext>
              </a:extLst>
            </p:cNvPr>
            <p:cNvSpPr/>
            <p:nvPr/>
          </p:nvSpPr>
          <p:spPr>
            <a:xfrm>
              <a:off x="1868930" y="904875"/>
              <a:ext cx="716346" cy="654046"/>
            </a:xfrm>
            <a:prstGeom prst="roundRect">
              <a:avLst/>
            </a:prstGeom>
            <a:noFill/>
            <a:ln w="95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72944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D79D91-E83E-4E47-97DC-9BCE46B9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Arial Black" panose="020B0A04020102020204" pitchFamily="34" charset="0"/>
              </a:rPr>
              <a:t>CW1 UNIQUE JOBFILE CONCEPT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091F6AF-44F8-487D-A21D-AFD0912D78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0524868-15D4-475C-82F3-57B8AD8C80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1076"/>
            <a:ext cx="3657600" cy="3661348"/>
          </a:xfrm>
        </p:spPr>
      </p:pic>
    </p:spTree>
    <p:extLst>
      <p:ext uri="{BB962C8B-B14F-4D97-AF65-F5344CB8AC3E}">
        <p14:creationId xmlns:p14="http://schemas.microsoft.com/office/powerpoint/2010/main" val="411523889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78DD0563-D1B7-4923-82BB-4C961DF4B6CD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8295013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4FADFAFB-8618-4010-889D-CEEB450D0012}"/>
              </a:ext>
            </a:extLst>
          </p:cNvPr>
          <p:cNvSpPr/>
          <p:nvPr/>
        </p:nvSpPr>
        <p:spPr>
          <a:xfrm>
            <a:off x="8198264" y="3628278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FA519632-BA4E-4143-9F39-3DE36B57416D}"/>
              </a:ext>
            </a:extLst>
          </p:cNvPr>
          <p:cNvSpPr/>
          <p:nvPr/>
        </p:nvSpPr>
        <p:spPr>
          <a:xfrm>
            <a:off x="8198264" y="3090902"/>
            <a:ext cx="193497" cy="190805"/>
          </a:xfrm>
          <a:prstGeom prst="ellipse">
            <a:avLst/>
          </a:prstGeom>
          <a:solidFill>
            <a:srgbClr val="F2F2F2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51C29E41-97B8-4AE8-BFE5-A3D90D79641A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811869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533D0EA-121C-4D85-89FE-53177608C25C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2872080" y="2777042"/>
            <a:ext cx="2754" cy="85123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4D4AA862-1E0F-457F-9D3D-5B60C48935EC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7399988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A6FC2BA1-BAE2-4670-BEDC-3E0DFAA8C1A8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6551328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A2909BA-8547-4B41-84A6-D6986B7E2ADB}"/>
              </a:ext>
            </a:extLst>
          </p:cNvPr>
          <p:cNvCxnSpPr>
            <a:cxnSpLocks/>
            <a:endCxn id="69" idx="0"/>
          </p:cNvCxnSpPr>
          <p:nvPr/>
        </p:nvCxnSpPr>
        <p:spPr>
          <a:xfrm flipH="1">
            <a:off x="5617057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FDDB314-F334-4B63-9B63-6432383BE626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4725135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FF5E0D56-DF08-47DB-83D2-53B10227F12F}"/>
              </a:ext>
            </a:extLst>
          </p:cNvPr>
          <p:cNvSpPr/>
          <p:nvPr/>
        </p:nvSpPr>
        <p:spPr>
          <a:xfrm>
            <a:off x="2775331" y="3090902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05676C5-2CA3-479B-9D42-1202C3BDE68C}"/>
              </a:ext>
            </a:extLst>
          </p:cNvPr>
          <p:cNvSpPr/>
          <p:nvPr/>
        </p:nvSpPr>
        <p:spPr>
          <a:xfrm>
            <a:off x="2775331" y="3628278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4F408D94-CFA7-4DBA-9652-4CEAC8112218}"/>
              </a:ext>
            </a:extLst>
          </p:cNvPr>
          <p:cNvSpPr/>
          <p:nvPr/>
        </p:nvSpPr>
        <p:spPr>
          <a:xfrm>
            <a:off x="3715120" y="3628278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924B7E5B-2F61-4889-9E92-9D8941AD9806}"/>
              </a:ext>
            </a:extLst>
          </p:cNvPr>
          <p:cNvSpPr/>
          <p:nvPr/>
        </p:nvSpPr>
        <p:spPr>
          <a:xfrm>
            <a:off x="3715120" y="3090902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EC628F08-F23B-4DBB-8BD2-85ED15C3D88A}"/>
              </a:ext>
            </a:extLst>
          </p:cNvPr>
          <p:cNvCxnSpPr>
            <a:cxnSpLocks/>
          </p:cNvCxnSpPr>
          <p:nvPr/>
        </p:nvCxnSpPr>
        <p:spPr>
          <a:xfrm flipV="1">
            <a:off x="194268" y="3433671"/>
            <a:ext cx="8396697" cy="66"/>
          </a:xfrm>
          <a:prstGeom prst="straightConnector1">
            <a:avLst/>
          </a:prstGeom>
          <a:solidFill>
            <a:srgbClr val="4472C4"/>
          </a:solidFill>
          <a:ln w="19050" cap="flat" cmpd="sng" algn="ctr">
            <a:solidFill>
              <a:srgbClr val="B0BCDE"/>
            </a:solidFill>
            <a:prstDash val="dash"/>
            <a:miter lim="800000"/>
          </a:ln>
          <a:effectLst/>
        </p:spPr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FE8E0A1E-44C1-40C6-AA65-3FC63691B404}"/>
              </a:ext>
            </a:extLst>
          </p:cNvPr>
          <p:cNvSpPr/>
          <p:nvPr/>
        </p:nvSpPr>
        <p:spPr>
          <a:xfrm>
            <a:off x="7303239" y="3628278"/>
            <a:ext cx="193497" cy="190805"/>
          </a:xfrm>
          <a:prstGeom prst="ellipse">
            <a:avLst/>
          </a:prstGeom>
          <a:solidFill>
            <a:srgbClr val="F2F2F2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9F956BFC-B5BC-4D09-BB90-F00926A95C4F}"/>
              </a:ext>
            </a:extLst>
          </p:cNvPr>
          <p:cNvSpPr/>
          <p:nvPr/>
        </p:nvSpPr>
        <p:spPr>
          <a:xfrm>
            <a:off x="7303239" y="3090902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89DC34F-058D-4813-8EFF-5803076BE591}"/>
              </a:ext>
            </a:extLst>
          </p:cNvPr>
          <p:cNvSpPr/>
          <p:nvPr/>
        </p:nvSpPr>
        <p:spPr>
          <a:xfrm>
            <a:off x="6454579" y="3628278"/>
            <a:ext cx="193497" cy="190805"/>
          </a:xfrm>
          <a:prstGeom prst="ellipse">
            <a:avLst/>
          </a:prstGeom>
          <a:solidFill>
            <a:srgbClr val="F2F2F2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89629C34-AA20-4A32-B11A-84B5DFCA29B9}"/>
              </a:ext>
            </a:extLst>
          </p:cNvPr>
          <p:cNvSpPr/>
          <p:nvPr/>
        </p:nvSpPr>
        <p:spPr>
          <a:xfrm>
            <a:off x="6454579" y="3090902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3BDDF8E-BF5E-4CE0-8E21-5EB15EB4438B}"/>
              </a:ext>
            </a:extLst>
          </p:cNvPr>
          <p:cNvSpPr/>
          <p:nvPr/>
        </p:nvSpPr>
        <p:spPr>
          <a:xfrm>
            <a:off x="5520308" y="3628278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0A89675D-BDC6-47CF-8482-3A82C1C4A998}"/>
              </a:ext>
            </a:extLst>
          </p:cNvPr>
          <p:cNvSpPr/>
          <p:nvPr/>
        </p:nvSpPr>
        <p:spPr>
          <a:xfrm>
            <a:off x="5520308" y="3090902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0CF72DF-1A4D-4E31-9C37-77880F2989EF}"/>
              </a:ext>
            </a:extLst>
          </p:cNvPr>
          <p:cNvSpPr/>
          <p:nvPr/>
        </p:nvSpPr>
        <p:spPr>
          <a:xfrm>
            <a:off x="4628386" y="3628278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934989E9-A5E1-4C9B-9F6B-5DF514DFBD7E}"/>
              </a:ext>
            </a:extLst>
          </p:cNvPr>
          <p:cNvSpPr/>
          <p:nvPr/>
        </p:nvSpPr>
        <p:spPr>
          <a:xfrm>
            <a:off x="4628386" y="3090902"/>
            <a:ext cx="193497" cy="190805"/>
          </a:xfrm>
          <a:prstGeom prst="ellipse">
            <a:avLst/>
          </a:prstGeom>
          <a:solidFill>
            <a:srgbClr val="F2F2F2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B791620A-D5CB-46C8-BFDA-6D962AF88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3" y="3006924"/>
            <a:ext cx="383618" cy="273636"/>
          </a:xfrm>
          <a:prstGeom prst="rect">
            <a:avLst/>
          </a:prstGeom>
        </p:spPr>
      </p:pic>
      <p:grpSp>
        <p:nvGrpSpPr>
          <p:cNvPr id="78" name="Groupe 77">
            <a:extLst>
              <a:ext uri="{FF2B5EF4-FFF2-40B4-BE49-F238E27FC236}">
                <a16:creationId xmlns:a16="http://schemas.microsoft.com/office/drawing/2014/main" id="{18CEC374-97FD-43D5-93A3-3CB54748C14A}"/>
              </a:ext>
            </a:extLst>
          </p:cNvPr>
          <p:cNvGrpSpPr/>
          <p:nvPr/>
        </p:nvGrpSpPr>
        <p:grpSpPr>
          <a:xfrm>
            <a:off x="321902" y="3515914"/>
            <a:ext cx="306036" cy="261874"/>
            <a:chOff x="10131" y="5348180"/>
            <a:chExt cx="1075947" cy="1133867"/>
          </a:xfrm>
        </p:grpSpPr>
        <p:pic>
          <p:nvPicPr>
            <p:cNvPr id="79" name="Image 78" descr="Une image contenant intérieur, arts de la table, vaisselle, casserole&#10;&#10;Description générée automatiquement">
              <a:extLst>
                <a:ext uri="{FF2B5EF4-FFF2-40B4-BE49-F238E27FC236}">
                  <a16:creationId xmlns:a16="http://schemas.microsoft.com/office/drawing/2014/main" id="{92735D26-E272-41C2-8EB6-11567B5E0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1" y="5400889"/>
              <a:ext cx="1056043" cy="1081158"/>
            </a:xfrm>
            <a:prstGeom prst="rect">
              <a:avLst/>
            </a:prstGeom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1C664ADE-8FA8-42BA-8B65-E4B10F0D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92" y="5348180"/>
              <a:ext cx="356886" cy="413302"/>
            </a:xfrm>
            <a:prstGeom prst="rect">
              <a:avLst/>
            </a:prstGeom>
          </p:spPr>
        </p:pic>
      </p:grpSp>
      <p:sp>
        <p:nvSpPr>
          <p:cNvPr id="94" name="ZoneTexte 93">
            <a:extLst>
              <a:ext uri="{FF2B5EF4-FFF2-40B4-BE49-F238E27FC236}">
                <a16:creationId xmlns:a16="http://schemas.microsoft.com/office/drawing/2014/main" id="{ACC4582C-6236-45C6-A499-C1ED1A7ECE38}"/>
              </a:ext>
            </a:extLst>
          </p:cNvPr>
          <p:cNvSpPr txBox="1"/>
          <p:nvPr/>
        </p:nvSpPr>
        <p:spPr>
          <a:xfrm>
            <a:off x="-1" y="3793920"/>
            <a:ext cx="949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INFOCENTER</a:t>
            </a:r>
          </a:p>
        </p:txBody>
      </p:sp>
      <p:sp>
        <p:nvSpPr>
          <p:cNvPr id="95" name="Corde 94">
            <a:extLst>
              <a:ext uri="{FF2B5EF4-FFF2-40B4-BE49-F238E27FC236}">
                <a16:creationId xmlns:a16="http://schemas.microsoft.com/office/drawing/2014/main" id="{D81AB570-E3B8-4EF4-BBEC-7D95FA910668}"/>
              </a:ext>
            </a:extLst>
          </p:cNvPr>
          <p:cNvSpPr/>
          <p:nvPr/>
        </p:nvSpPr>
        <p:spPr>
          <a:xfrm rot="5400000">
            <a:off x="4631510" y="3094983"/>
            <a:ext cx="189454" cy="188875"/>
          </a:xfrm>
          <a:prstGeom prst="chord">
            <a:avLst>
              <a:gd name="adj1" fmla="val 5382543"/>
              <a:gd name="adj2" fmla="val 162738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orde 95">
            <a:extLst>
              <a:ext uri="{FF2B5EF4-FFF2-40B4-BE49-F238E27FC236}">
                <a16:creationId xmlns:a16="http://schemas.microsoft.com/office/drawing/2014/main" id="{3997EE06-CE01-4DAD-BDD2-A020FEADD02C}"/>
              </a:ext>
            </a:extLst>
          </p:cNvPr>
          <p:cNvSpPr/>
          <p:nvPr/>
        </p:nvSpPr>
        <p:spPr>
          <a:xfrm rot="5400000">
            <a:off x="7304886" y="3634645"/>
            <a:ext cx="189454" cy="188875"/>
          </a:xfrm>
          <a:prstGeom prst="chord">
            <a:avLst>
              <a:gd name="adj1" fmla="val 5382543"/>
              <a:gd name="adj2" fmla="val 162738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F56D4E-AB3A-43B1-B354-C48B4C77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25" y="240807"/>
            <a:ext cx="8606010" cy="3242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SHIPMENT CREATION | </a:t>
            </a:r>
            <a:r>
              <a:rPr lang="en-US" sz="1500">
                <a:solidFill>
                  <a:srgbClr val="EB4641"/>
                </a:solidFill>
              </a:rPr>
              <a:t>MAIN INFORMATION CAPTURED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CFF46-D180-4C7B-B2AD-0177E995A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248" y="4737600"/>
            <a:ext cx="337471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894E3C-CCE6-F242-84E3-BCBDD257A1E1}" type="slidenum">
              <a:rPr lang="fr-FR" smtClean="0">
                <a:solidFill>
                  <a:srgbClr val="4E4F54"/>
                </a:solidFill>
              </a:rPr>
              <a:pPr>
                <a:spcAft>
                  <a:spcPts val="600"/>
                </a:spcAft>
              </a:pPr>
              <a:t>14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143CEF-39D5-4212-90EC-C837B0258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225" y="476748"/>
            <a:ext cx="8606007" cy="2910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FULL CW1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8E8AC473-DEFF-4B1F-B544-F59AC2F94771}"/>
              </a:ext>
            </a:extLst>
          </p:cNvPr>
          <p:cNvSpPr/>
          <p:nvPr/>
        </p:nvSpPr>
        <p:spPr>
          <a:xfrm>
            <a:off x="2373694" y="1026212"/>
            <a:ext cx="6398078" cy="1940201"/>
          </a:xfrm>
          <a:prstGeom prst="roundRect">
            <a:avLst>
              <a:gd name="adj" fmla="val 11430"/>
            </a:avLst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9A4C688F-1B78-4AB0-AF6D-E6379A90D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786" y="892878"/>
            <a:ext cx="426415" cy="387181"/>
          </a:xfrm>
          <a:prstGeom prst="roundRect">
            <a:avLst>
              <a:gd name="adj" fmla="val 16667"/>
            </a:avLst>
          </a:prstGeom>
          <a:ln>
            <a:solidFill>
              <a:srgbClr val="4472C4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5" name="Flèche : pentagone 74">
            <a:extLst>
              <a:ext uri="{FF2B5EF4-FFF2-40B4-BE49-F238E27FC236}">
                <a16:creationId xmlns:a16="http://schemas.microsoft.com/office/drawing/2014/main" id="{D74C952D-16B0-4C4E-9B4F-C4EBA1F87229}"/>
              </a:ext>
            </a:extLst>
          </p:cNvPr>
          <p:cNvSpPr/>
          <p:nvPr/>
        </p:nvSpPr>
        <p:spPr>
          <a:xfrm>
            <a:off x="2477948" y="1431063"/>
            <a:ext cx="2893837" cy="195014"/>
          </a:xfrm>
          <a:prstGeom prst="homePlate">
            <a:avLst/>
          </a:prstGeom>
          <a:solidFill>
            <a:srgbClr val="00A8E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 PHASE</a:t>
            </a:r>
          </a:p>
        </p:txBody>
      </p:sp>
      <p:sp>
        <p:nvSpPr>
          <p:cNvPr id="76" name="Flèche : chevron 75">
            <a:extLst>
              <a:ext uri="{FF2B5EF4-FFF2-40B4-BE49-F238E27FC236}">
                <a16:creationId xmlns:a16="http://schemas.microsoft.com/office/drawing/2014/main" id="{7696D536-850D-48A0-9295-1E869160BB6A}"/>
              </a:ext>
            </a:extLst>
          </p:cNvPr>
          <p:cNvSpPr/>
          <p:nvPr/>
        </p:nvSpPr>
        <p:spPr>
          <a:xfrm>
            <a:off x="5394627" y="1426819"/>
            <a:ext cx="3196339" cy="199327"/>
          </a:xfrm>
          <a:prstGeom prst="chevron">
            <a:avLst/>
          </a:prstGeom>
          <a:solidFill>
            <a:srgbClr val="00A8E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 PHASE</a:t>
            </a:r>
          </a:p>
        </p:txBody>
      </p:sp>
      <p:pic>
        <p:nvPicPr>
          <p:cNvPr id="80" name="Graphique 79" descr="Centre d’appels">
            <a:extLst>
              <a:ext uri="{FF2B5EF4-FFF2-40B4-BE49-F238E27FC236}">
                <a16:creationId xmlns:a16="http://schemas.microsoft.com/office/drawing/2014/main" id="{51DDE3A1-3879-4CDD-BF65-01439F4F29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34276" y="1416457"/>
            <a:ext cx="218487" cy="213375"/>
          </a:xfrm>
          <a:prstGeom prst="rect">
            <a:avLst/>
          </a:prstGeom>
        </p:spPr>
      </p:pic>
      <p:pic>
        <p:nvPicPr>
          <p:cNvPr id="81" name="Graphique 80" descr="Engrenage">
            <a:extLst>
              <a:ext uri="{FF2B5EF4-FFF2-40B4-BE49-F238E27FC236}">
                <a16:creationId xmlns:a16="http://schemas.microsoft.com/office/drawing/2014/main" id="{F13CD109-88BF-4D7E-9A8B-8A715A059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2247" y="1832216"/>
            <a:ext cx="354935" cy="328191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9EF0517-CFF8-477B-909A-A52AA23827AE}"/>
              </a:ext>
            </a:extLst>
          </p:cNvPr>
          <p:cNvSpPr/>
          <p:nvPr/>
        </p:nvSpPr>
        <p:spPr>
          <a:xfrm>
            <a:off x="2529568" y="2079946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46867" rIns="46867" bIns="146236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e 6">
            <a:extLst>
              <a:ext uri="{FF2B5EF4-FFF2-40B4-BE49-F238E27FC236}">
                <a16:creationId xmlns:a16="http://schemas.microsoft.com/office/drawing/2014/main" id="{D92EE964-FCCE-422D-8BD2-DFF67B32336D}"/>
              </a:ext>
            </a:extLst>
          </p:cNvPr>
          <p:cNvSpPr/>
          <p:nvPr/>
        </p:nvSpPr>
        <p:spPr>
          <a:xfrm rot="21182692">
            <a:off x="2803052" y="2049593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1C72DE6-B965-4B60-A142-DF330054C181}"/>
              </a:ext>
            </a:extLst>
          </p:cNvPr>
          <p:cNvSpPr/>
          <p:nvPr/>
        </p:nvSpPr>
        <p:spPr>
          <a:xfrm>
            <a:off x="2603460" y="2402446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SHIPMENT CREATION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EBE66DB-36B0-4038-9DB5-C5D38CC6D803}"/>
              </a:ext>
            </a:extLst>
          </p:cNvPr>
          <p:cNvSpPr/>
          <p:nvPr/>
        </p:nvSpPr>
        <p:spPr>
          <a:xfrm>
            <a:off x="3426216" y="2121802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146236" rIns="46867" bIns="46867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94EBF073-8CD7-49A2-A4AC-44D84D822A94}"/>
              </a:ext>
            </a:extLst>
          </p:cNvPr>
          <p:cNvSpPr/>
          <p:nvPr/>
        </p:nvSpPr>
        <p:spPr>
          <a:xfrm>
            <a:off x="3500108" y="1980577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CONSOL ATTACHMENT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3D99862F-5DF4-4DC1-8A36-0B86C4012F38}"/>
              </a:ext>
            </a:extLst>
          </p:cNvPr>
          <p:cNvSpPr/>
          <p:nvPr/>
        </p:nvSpPr>
        <p:spPr>
          <a:xfrm>
            <a:off x="4322863" y="2079946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46867" rIns="46867" bIns="146236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0AC6F0D-46DB-482A-8A6A-81EFA421A241}"/>
              </a:ext>
            </a:extLst>
          </p:cNvPr>
          <p:cNvSpPr/>
          <p:nvPr/>
        </p:nvSpPr>
        <p:spPr>
          <a:xfrm>
            <a:off x="4396756" y="2402446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RELATED</a:t>
            </a:r>
          </a:p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ORGANIZATION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A9E4FCF-E7F0-44BB-8677-537DEAC1B7C7}"/>
              </a:ext>
            </a:extLst>
          </p:cNvPr>
          <p:cNvSpPr/>
          <p:nvPr/>
        </p:nvSpPr>
        <p:spPr>
          <a:xfrm>
            <a:off x="5219511" y="2121802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146236" rIns="46867" bIns="46867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CC81FCA-8D69-4F70-BB31-E1ED3BE3F6BA}"/>
              </a:ext>
            </a:extLst>
          </p:cNvPr>
          <p:cNvSpPr/>
          <p:nvPr/>
        </p:nvSpPr>
        <p:spPr>
          <a:xfrm>
            <a:off x="5293403" y="1980577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MEASURES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78C8A21D-2F0B-44BF-A0F8-E74635E95BFB}"/>
              </a:ext>
            </a:extLst>
          </p:cNvPr>
          <p:cNvSpPr/>
          <p:nvPr/>
        </p:nvSpPr>
        <p:spPr>
          <a:xfrm>
            <a:off x="6116159" y="2079946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46867" rIns="46867" bIns="146236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EB4A618-08B3-436A-B1F0-2CCF5A521C18}"/>
              </a:ext>
            </a:extLst>
          </p:cNvPr>
          <p:cNvSpPr/>
          <p:nvPr/>
        </p:nvSpPr>
        <p:spPr>
          <a:xfrm>
            <a:off x="6190051" y="2402446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EVENTS / DOCS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A2F5A0AC-4F2F-4765-85B4-56C71C24227C}"/>
              </a:ext>
            </a:extLst>
          </p:cNvPr>
          <p:cNvSpPr/>
          <p:nvPr/>
        </p:nvSpPr>
        <p:spPr>
          <a:xfrm>
            <a:off x="7012806" y="2121802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146236" rIns="46867" bIns="46867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055A098-04EC-436B-A282-E2B31C2D1516}"/>
              </a:ext>
            </a:extLst>
          </p:cNvPr>
          <p:cNvSpPr/>
          <p:nvPr/>
        </p:nvSpPr>
        <p:spPr>
          <a:xfrm>
            <a:off x="7086699" y="1980577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REFERENCES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C93D2B26-AA2C-465D-916A-E9F73E0AF988}"/>
              </a:ext>
            </a:extLst>
          </p:cNvPr>
          <p:cNvSpPr/>
          <p:nvPr/>
        </p:nvSpPr>
        <p:spPr>
          <a:xfrm>
            <a:off x="7909454" y="2079957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46867" rIns="46867" bIns="146236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431FF0E3-D633-417D-95FA-D27B6332446C}"/>
              </a:ext>
            </a:extLst>
          </p:cNvPr>
          <p:cNvSpPr/>
          <p:nvPr/>
        </p:nvSpPr>
        <p:spPr>
          <a:xfrm>
            <a:off x="7980468" y="2402479"/>
            <a:ext cx="607616" cy="282406"/>
          </a:xfrm>
          <a:custGeom>
            <a:avLst/>
            <a:gdLst>
              <a:gd name="connsiteX0" fmla="*/ 0 w 607616"/>
              <a:gd name="connsiteY0" fmla="*/ 28241 h 282406"/>
              <a:gd name="connsiteX1" fmla="*/ 28241 w 607616"/>
              <a:gd name="connsiteY1" fmla="*/ 0 h 282406"/>
              <a:gd name="connsiteX2" fmla="*/ 579375 w 607616"/>
              <a:gd name="connsiteY2" fmla="*/ 0 h 282406"/>
              <a:gd name="connsiteX3" fmla="*/ 607616 w 607616"/>
              <a:gd name="connsiteY3" fmla="*/ 28241 h 282406"/>
              <a:gd name="connsiteX4" fmla="*/ 607616 w 607616"/>
              <a:gd name="connsiteY4" fmla="*/ 254165 h 282406"/>
              <a:gd name="connsiteX5" fmla="*/ 579375 w 607616"/>
              <a:gd name="connsiteY5" fmla="*/ 282406 h 282406"/>
              <a:gd name="connsiteX6" fmla="*/ 28241 w 607616"/>
              <a:gd name="connsiteY6" fmla="*/ 282406 h 282406"/>
              <a:gd name="connsiteX7" fmla="*/ 0 w 607616"/>
              <a:gd name="connsiteY7" fmla="*/ 254165 h 282406"/>
              <a:gd name="connsiteX8" fmla="*/ 0 w 607616"/>
              <a:gd name="connsiteY8" fmla="*/ 28241 h 28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616" h="282406">
                <a:moveTo>
                  <a:pt x="0" y="28241"/>
                </a:moveTo>
                <a:cubicBezTo>
                  <a:pt x="0" y="12644"/>
                  <a:pt x="12644" y="0"/>
                  <a:pt x="28241" y="0"/>
                </a:cubicBezTo>
                <a:lnTo>
                  <a:pt x="579375" y="0"/>
                </a:lnTo>
                <a:cubicBezTo>
                  <a:pt x="594972" y="0"/>
                  <a:pt x="607616" y="12644"/>
                  <a:pt x="607616" y="28241"/>
                </a:cubicBezTo>
                <a:lnTo>
                  <a:pt x="607616" y="254165"/>
                </a:lnTo>
                <a:cubicBezTo>
                  <a:pt x="607616" y="269762"/>
                  <a:pt x="594972" y="282406"/>
                  <a:pt x="579375" y="282406"/>
                </a:cubicBezTo>
                <a:lnTo>
                  <a:pt x="28241" y="282406"/>
                </a:lnTo>
                <a:cubicBezTo>
                  <a:pt x="12644" y="282406"/>
                  <a:pt x="0" y="269762"/>
                  <a:pt x="0" y="254165"/>
                </a:cubicBezTo>
                <a:lnTo>
                  <a:pt x="0" y="28241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16" tIns="19701" rIns="25416" bIns="19701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INVOICING</a:t>
            </a:r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FFF9F914-D6F7-4761-96AB-A64AC92C2086}"/>
              </a:ext>
            </a:extLst>
          </p:cNvPr>
          <p:cNvGrpSpPr/>
          <p:nvPr/>
        </p:nvGrpSpPr>
        <p:grpSpPr>
          <a:xfrm>
            <a:off x="8057135" y="816785"/>
            <a:ext cx="896365" cy="493647"/>
            <a:chOff x="10279548" y="764786"/>
            <a:chExt cx="1168926" cy="696211"/>
          </a:xfrm>
        </p:grpSpPr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C1CFA088-CC7C-4E4C-9BB1-0CE243913EE9}"/>
                </a:ext>
              </a:extLst>
            </p:cNvPr>
            <p:cNvSpPr/>
            <p:nvPr/>
          </p:nvSpPr>
          <p:spPr>
            <a:xfrm>
              <a:off x="10279548" y="764786"/>
              <a:ext cx="1168926" cy="69621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711A0757-AEBA-4284-91D3-EE3C2DDFC973}"/>
                </a:ext>
              </a:extLst>
            </p:cNvPr>
            <p:cNvGrpSpPr/>
            <p:nvPr/>
          </p:nvGrpSpPr>
          <p:grpSpPr>
            <a:xfrm>
              <a:off x="10339540" y="838949"/>
              <a:ext cx="1063306" cy="306184"/>
              <a:chOff x="10339540" y="838949"/>
              <a:chExt cx="1063306" cy="306184"/>
            </a:xfrm>
          </p:grpSpPr>
          <p:sp>
            <p:nvSpPr>
              <p:cNvPr id="91" name="Rectangle : coins arrondis 90">
                <a:extLst>
                  <a:ext uri="{FF2B5EF4-FFF2-40B4-BE49-F238E27FC236}">
                    <a16:creationId xmlns:a16="http://schemas.microsoft.com/office/drawing/2014/main" id="{606D0763-8BC7-429D-BB39-EA51725A0C78}"/>
                  </a:ext>
                </a:extLst>
              </p:cNvPr>
              <p:cNvSpPr/>
              <p:nvPr/>
            </p:nvSpPr>
            <p:spPr>
              <a:xfrm>
                <a:off x="10339540" y="838949"/>
                <a:ext cx="260168" cy="241882"/>
              </a:xfrm>
              <a:prstGeom prst="roundRect">
                <a:avLst/>
              </a:prstGeom>
              <a:solidFill>
                <a:srgbClr val="92D05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</a:t>
                </a:r>
              </a:p>
            </p:txBody>
          </p:sp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5176B1BA-00B2-46D9-8981-C6B5D8704662}"/>
                  </a:ext>
                </a:extLst>
              </p:cNvPr>
              <p:cNvSpPr txBox="1"/>
              <p:nvPr/>
            </p:nvSpPr>
            <p:spPr>
              <a:xfrm>
                <a:off x="10572617" y="841283"/>
                <a:ext cx="830229" cy="303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Shipment</a:t>
                </a:r>
              </a:p>
            </p:txBody>
          </p:sp>
        </p:grpSp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86AA86C5-4D79-470D-A26A-30A4140B7569}"/>
                </a:ext>
              </a:extLst>
            </p:cNvPr>
            <p:cNvGrpSpPr/>
            <p:nvPr/>
          </p:nvGrpSpPr>
          <p:grpSpPr>
            <a:xfrm>
              <a:off x="10592272" y="1149304"/>
              <a:ext cx="856201" cy="303850"/>
              <a:chOff x="10650721" y="1181730"/>
              <a:chExt cx="856201" cy="303850"/>
            </a:xfrm>
          </p:grpSpPr>
          <p:sp>
            <p:nvSpPr>
              <p:cNvPr id="89" name="Rectangle : coins arrondis 88">
                <a:extLst>
                  <a:ext uri="{FF2B5EF4-FFF2-40B4-BE49-F238E27FC236}">
                    <a16:creationId xmlns:a16="http://schemas.microsoft.com/office/drawing/2014/main" id="{E8BE9C39-DB59-4FF3-82AB-A97BC8FDABBC}"/>
                  </a:ext>
                </a:extLst>
              </p:cNvPr>
              <p:cNvSpPr/>
              <p:nvPr/>
            </p:nvSpPr>
            <p:spPr>
              <a:xfrm>
                <a:off x="10650721" y="1187633"/>
                <a:ext cx="260168" cy="241881"/>
              </a:xfrm>
              <a:prstGeom prst="roundRect">
                <a:avLst/>
              </a:prstGeom>
              <a:solidFill>
                <a:srgbClr val="00B05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66783BCB-F2B8-44F2-80B2-A4A76116825F}"/>
                  </a:ext>
                </a:extLst>
              </p:cNvPr>
              <p:cNvSpPr txBox="1"/>
              <p:nvPr/>
            </p:nvSpPr>
            <p:spPr>
              <a:xfrm>
                <a:off x="10861629" y="1181730"/>
                <a:ext cx="645293" cy="303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Consol</a:t>
                </a:r>
                <a:endPara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pic>
        <p:nvPicPr>
          <p:cNvPr id="105" name="Graphique 104" descr="Centre d’appels">
            <a:extLst>
              <a:ext uri="{FF2B5EF4-FFF2-40B4-BE49-F238E27FC236}">
                <a16:creationId xmlns:a16="http://schemas.microsoft.com/office/drawing/2014/main" id="{9A2249B0-5152-47FD-A132-27F5018EB6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591" y="1415695"/>
            <a:ext cx="218487" cy="213375"/>
          </a:xfrm>
          <a:prstGeom prst="rect">
            <a:avLst/>
          </a:prstGeom>
        </p:spPr>
      </p:pic>
      <p:sp>
        <p:nvSpPr>
          <p:cNvPr id="109" name="Rectangle : coins arrondis 108">
            <a:extLst>
              <a:ext uri="{FF2B5EF4-FFF2-40B4-BE49-F238E27FC236}">
                <a16:creationId xmlns:a16="http://schemas.microsoft.com/office/drawing/2014/main" id="{F3494F62-5D37-4DFE-ADBE-880996BDCDDA}"/>
              </a:ext>
            </a:extLst>
          </p:cNvPr>
          <p:cNvSpPr/>
          <p:nvPr/>
        </p:nvSpPr>
        <p:spPr>
          <a:xfrm>
            <a:off x="695642" y="1025177"/>
            <a:ext cx="1276716" cy="1940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</a:t>
            </a:r>
            <a:r>
              <a:rPr kumimoji="0" lang="fr-FR" sz="1200" b="0" i="0" u="none" strike="noStrike" kern="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</a:t>
            </a: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Management</a:t>
            </a:r>
          </a:p>
        </p:txBody>
      </p:sp>
      <p:pic>
        <p:nvPicPr>
          <p:cNvPr id="110" name="Picture 6">
            <a:extLst>
              <a:ext uri="{FF2B5EF4-FFF2-40B4-BE49-F238E27FC236}">
                <a16:creationId xmlns:a16="http://schemas.microsoft.com/office/drawing/2014/main" id="{300EA15F-53A9-489E-91DB-E864DD11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26" y="982477"/>
            <a:ext cx="482661" cy="20798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Flèche : pentagone 110">
            <a:extLst>
              <a:ext uri="{FF2B5EF4-FFF2-40B4-BE49-F238E27FC236}">
                <a16:creationId xmlns:a16="http://schemas.microsoft.com/office/drawing/2014/main" id="{30B7F04E-23CD-4F06-94D5-8A4D441F6274}"/>
              </a:ext>
            </a:extLst>
          </p:cNvPr>
          <p:cNvSpPr/>
          <p:nvPr/>
        </p:nvSpPr>
        <p:spPr>
          <a:xfrm>
            <a:off x="2473899" y="1355176"/>
            <a:ext cx="6117066" cy="341687"/>
          </a:xfrm>
          <a:prstGeom prst="homePlate">
            <a:avLst/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" name="Graphique 111" descr="Engrenages">
            <a:extLst>
              <a:ext uri="{FF2B5EF4-FFF2-40B4-BE49-F238E27FC236}">
                <a16:creationId xmlns:a16="http://schemas.microsoft.com/office/drawing/2014/main" id="{0FE6431C-03DA-4624-B428-163AB90186E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7308090">
            <a:off x="2669978" y="2064916"/>
            <a:ext cx="282105" cy="305094"/>
          </a:xfrm>
          <a:prstGeom prst="rect">
            <a:avLst/>
          </a:prstGeom>
          <a:effectLst/>
        </p:spPr>
      </p:pic>
      <p:pic>
        <p:nvPicPr>
          <p:cNvPr id="113" name="Graphique 112" descr="Engrenages">
            <a:extLst>
              <a:ext uri="{FF2B5EF4-FFF2-40B4-BE49-F238E27FC236}">
                <a16:creationId xmlns:a16="http://schemas.microsoft.com/office/drawing/2014/main" id="{4EC6E2BF-58EE-4F20-8788-31F1CC7E05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36110" y="2281822"/>
            <a:ext cx="305094" cy="282105"/>
          </a:xfrm>
          <a:prstGeom prst="rect">
            <a:avLst/>
          </a:prstGeom>
          <a:effectLst/>
        </p:spPr>
      </p:pic>
      <p:pic>
        <p:nvPicPr>
          <p:cNvPr id="114" name="Graphique 113" descr="Engrenages">
            <a:extLst>
              <a:ext uri="{FF2B5EF4-FFF2-40B4-BE49-F238E27FC236}">
                <a16:creationId xmlns:a16="http://schemas.microsoft.com/office/drawing/2014/main" id="{18D64945-7F32-4C86-A147-3E0BB16930C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7308090">
            <a:off x="4468175" y="2096724"/>
            <a:ext cx="282105" cy="305094"/>
          </a:xfrm>
          <a:prstGeom prst="rect">
            <a:avLst/>
          </a:prstGeom>
          <a:effectLst/>
        </p:spPr>
      </p:pic>
      <p:pic>
        <p:nvPicPr>
          <p:cNvPr id="115" name="Graphique 114" descr="Engrenages">
            <a:extLst>
              <a:ext uri="{FF2B5EF4-FFF2-40B4-BE49-F238E27FC236}">
                <a16:creationId xmlns:a16="http://schemas.microsoft.com/office/drawing/2014/main" id="{3A126896-101E-4869-9F08-E2C792A9C4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4307" y="2281822"/>
            <a:ext cx="305094" cy="282105"/>
          </a:xfrm>
          <a:prstGeom prst="rect">
            <a:avLst/>
          </a:prstGeom>
          <a:effectLst/>
        </p:spPr>
      </p:pic>
      <p:pic>
        <p:nvPicPr>
          <p:cNvPr id="116" name="Graphique 115" descr="Engrenages">
            <a:extLst>
              <a:ext uri="{FF2B5EF4-FFF2-40B4-BE49-F238E27FC236}">
                <a16:creationId xmlns:a16="http://schemas.microsoft.com/office/drawing/2014/main" id="{6EF7AA1E-39C7-443F-A079-E310BF3703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7308090">
            <a:off x="6287064" y="2096724"/>
            <a:ext cx="282105" cy="305094"/>
          </a:xfrm>
          <a:prstGeom prst="rect">
            <a:avLst/>
          </a:prstGeom>
          <a:effectLst/>
        </p:spPr>
      </p:pic>
      <p:pic>
        <p:nvPicPr>
          <p:cNvPr id="117" name="Graphique 116" descr="Engrenages">
            <a:extLst>
              <a:ext uri="{FF2B5EF4-FFF2-40B4-BE49-F238E27FC236}">
                <a16:creationId xmlns:a16="http://schemas.microsoft.com/office/drawing/2014/main" id="{FFA3B8D2-79C8-4B8A-99A5-3C328E6796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44841" y="2281822"/>
            <a:ext cx="305094" cy="282105"/>
          </a:xfrm>
          <a:prstGeom prst="rect">
            <a:avLst/>
          </a:prstGeom>
          <a:effectLst/>
        </p:spPr>
      </p:pic>
      <p:pic>
        <p:nvPicPr>
          <p:cNvPr id="118" name="Graphique 117" descr="Engrenages">
            <a:extLst>
              <a:ext uri="{FF2B5EF4-FFF2-40B4-BE49-F238E27FC236}">
                <a16:creationId xmlns:a16="http://schemas.microsoft.com/office/drawing/2014/main" id="{36061F52-E1B1-4E81-AF19-041CA92B4B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7308090">
            <a:off x="8059965" y="2096724"/>
            <a:ext cx="282105" cy="305094"/>
          </a:xfrm>
          <a:prstGeom prst="rect">
            <a:avLst/>
          </a:prstGeom>
          <a:effectLst/>
        </p:spPr>
      </p:pic>
      <p:sp>
        <p:nvSpPr>
          <p:cNvPr id="120" name="Forme 119">
            <a:extLst>
              <a:ext uri="{FF2B5EF4-FFF2-40B4-BE49-F238E27FC236}">
                <a16:creationId xmlns:a16="http://schemas.microsoft.com/office/drawing/2014/main" id="{08F06362-B322-4A78-BBA1-43819262D091}"/>
              </a:ext>
            </a:extLst>
          </p:cNvPr>
          <p:cNvSpPr/>
          <p:nvPr/>
        </p:nvSpPr>
        <p:spPr>
          <a:xfrm rot="10800000">
            <a:off x="3699235" y="1722995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1" name="Forme 120">
            <a:extLst>
              <a:ext uri="{FF2B5EF4-FFF2-40B4-BE49-F238E27FC236}">
                <a16:creationId xmlns:a16="http://schemas.microsoft.com/office/drawing/2014/main" id="{86631451-91EF-408E-B065-1528093D4A9A}"/>
              </a:ext>
            </a:extLst>
          </p:cNvPr>
          <p:cNvSpPr/>
          <p:nvPr/>
        </p:nvSpPr>
        <p:spPr>
          <a:xfrm rot="21182692">
            <a:off x="4595193" y="2059342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2" name="Forme 121">
            <a:extLst>
              <a:ext uri="{FF2B5EF4-FFF2-40B4-BE49-F238E27FC236}">
                <a16:creationId xmlns:a16="http://schemas.microsoft.com/office/drawing/2014/main" id="{3E34A8A5-88AC-481E-AF55-0A117376DEAC}"/>
              </a:ext>
            </a:extLst>
          </p:cNvPr>
          <p:cNvSpPr/>
          <p:nvPr/>
        </p:nvSpPr>
        <p:spPr>
          <a:xfrm rot="10800000">
            <a:off x="5491376" y="1732744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3" name="Forme 122">
            <a:extLst>
              <a:ext uri="{FF2B5EF4-FFF2-40B4-BE49-F238E27FC236}">
                <a16:creationId xmlns:a16="http://schemas.microsoft.com/office/drawing/2014/main" id="{BB58D518-3FA1-47FA-A1D9-F64B4C5DC127}"/>
              </a:ext>
            </a:extLst>
          </p:cNvPr>
          <p:cNvSpPr/>
          <p:nvPr/>
        </p:nvSpPr>
        <p:spPr>
          <a:xfrm rot="21182692">
            <a:off x="6364611" y="2049593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4" name="Forme 123">
            <a:extLst>
              <a:ext uri="{FF2B5EF4-FFF2-40B4-BE49-F238E27FC236}">
                <a16:creationId xmlns:a16="http://schemas.microsoft.com/office/drawing/2014/main" id="{F3EBA9AE-20EA-4C06-831B-78F7CB9E1990}"/>
              </a:ext>
            </a:extLst>
          </p:cNvPr>
          <p:cNvSpPr/>
          <p:nvPr/>
        </p:nvSpPr>
        <p:spPr>
          <a:xfrm rot="10800000">
            <a:off x="7260794" y="1722995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F3D04189-E347-470A-9739-203D982DD2E5}"/>
              </a:ext>
            </a:extLst>
          </p:cNvPr>
          <p:cNvSpPr txBox="1"/>
          <p:nvPr/>
        </p:nvSpPr>
        <p:spPr>
          <a:xfrm>
            <a:off x="56386" y="405525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100" b="1">
                <a:solidFill>
                  <a:srgbClr val="0075BC"/>
                </a:solidFill>
              </a:rPr>
              <a:t>	SHIPMENT CREATION : </a:t>
            </a:r>
            <a:r>
              <a:rPr lang="fr-FR" sz="1100">
                <a:solidFill>
                  <a:srgbClr val="0075BC"/>
                </a:solidFill>
              </a:rPr>
              <a:t>Once </a:t>
            </a:r>
            <a:r>
              <a:rPr lang="fr-FR" sz="1100" err="1">
                <a:solidFill>
                  <a:srgbClr val="0075BC"/>
                </a:solidFill>
              </a:rPr>
              <a:t>validated</a:t>
            </a:r>
            <a:r>
              <a:rPr lang="fr-FR" sz="1100">
                <a:solidFill>
                  <a:srgbClr val="0075BC"/>
                </a:solidFill>
              </a:rPr>
              <a:t> in TOM, TOM </a:t>
            </a:r>
            <a:r>
              <a:rPr lang="fr-FR" sz="1100" err="1">
                <a:solidFill>
                  <a:srgbClr val="0075BC"/>
                </a:solidFill>
              </a:rPr>
              <a:t>generates</a:t>
            </a:r>
            <a:r>
              <a:rPr lang="fr-FR" sz="1100">
                <a:solidFill>
                  <a:srgbClr val="0075BC"/>
                </a:solidFill>
              </a:rPr>
              <a:t> the </a:t>
            </a:r>
            <a:r>
              <a:rPr lang="fr-FR" sz="1100" err="1">
                <a:solidFill>
                  <a:srgbClr val="0075BC"/>
                </a:solidFill>
              </a:rPr>
              <a:t>shipment</a:t>
            </a:r>
            <a:r>
              <a:rPr lang="fr-FR" sz="1100">
                <a:solidFill>
                  <a:srgbClr val="0075BC"/>
                </a:solidFill>
              </a:rPr>
              <a:t> (and console) in CW1. As </a:t>
            </a:r>
            <a:r>
              <a:rPr lang="fr-FR" sz="1100" err="1">
                <a:solidFill>
                  <a:srgbClr val="0075BC"/>
                </a:solidFill>
              </a:rPr>
              <a:t>soon</a:t>
            </a:r>
            <a:r>
              <a:rPr lang="fr-FR" sz="1100">
                <a:solidFill>
                  <a:srgbClr val="0075BC"/>
                </a:solidFill>
              </a:rPr>
              <a:t> as the IFFO 	</a:t>
            </a:r>
            <a:r>
              <a:rPr lang="fr-FR" sz="1100" err="1">
                <a:solidFill>
                  <a:srgbClr val="0075BC"/>
                </a:solidFill>
              </a:rPr>
              <a:t>saves</a:t>
            </a:r>
            <a:r>
              <a:rPr lang="fr-FR" sz="1100">
                <a:solidFill>
                  <a:srgbClr val="0075BC"/>
                </a:solidFill>
              </a:rPr>
              <a:t> the </a:t>
            </a:r>
            <a:r>
              <a:rPr lang="fr-FR" sz="1100" err="1">
                <a:solidFill>
                  <a:srgbClr val="0075BC"/>
                </a:solidFill>
              </a:rPr>
              <a:t>shipment</a:t>
            </a:r>
            <a:r>
              <a:rPr lang="fr-FR" sz="1100">
                <a:solidFill>
                  <a:srgbClr val="0075BC"/>
                </a:solidFill>
              </a:rPr>
              <a:t>, </a:t>
            </a:r>
            <a:r>
              <a:rPr lang="fr-FR" sz="1100" err="1">
                <a:solidFill>
                  <a:srgbClr val="0075BC"/>
                </a:solidFill>
              </a:rPr>
              <a:t>it</a:t>
            </a:r>
            <a:r>
              <a:rPr lang="fr-FR" sz="1100">
                <a:solidFill>
                  <a:srgbClr val="0075BC"/>
                </a:solidFill>
              </a:rPr>
              <a:t> </a:t>
            </a:r>
            <a:r>
              <a:rPr lang="fr-FR" sz="1100" err="1">
                <a:solidFill>
                  <a:srgbClr val="0075BC"/>
                </a:solidFill>
              </a:rPr>
              <a:t>generates</a:t>
            </a:r>
            <a:r>
              <a:rPr lang="fr-FR" sz="1100">
                <a:solidFill>
                  <a:srgbClr val="0075BC"/>
                </a:solidFill>
              </a:rPr>
              <a:t> FCREA and triggers the 1st XUS.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31B8E3F-29B9-4D0A-A237-54F68F5B42A6}"/>
              </a:ext>
            </a:extLst>
          </p:cNvPr>
          <p:cNvSpPr txBox="1"/>
          <p:nvPr/>
        </p:nvSpPr>
        <p:spPr>
          <a:xfrm>
            <a:off x="56386" y="4050208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>
                <a:solidFill>
                  <a:srgbClr val="0075BC"/>
                </a:solidFill>
              </a:rPr>
              <a:t>	CONSOL ATTACHMENT : </a:t>
            </a:r>
            <a:r>
              <a:rPr lang="fr-FR" sz="1100">
                <a:solidFill>
                  <a:srgbClr val="0075BC"/>
                </a:solidFill>
              </a:rPr>
              <a:t>Consol info are </a:t>
            </a:r>
            <a:r>
              <a:rPr lang="fr-FR" sz="1100" err="1">
                <a:solidFill>
                  <a:srgbClr val="0075BC"/>
                </a:solidFill>
              </a:rPr>
              <a:t>flowing</a:t>
            </a:r>
            <a:r>
              <a:rPr lang="fr-FR" sz="1100">
                <a:solidFill>
                  <a:srgbClr val="0075BC"/>
                </a:solidFill>
              </a:rPr>
              <a:t> to the </a:t>
            </a:r>
            <a:r>
              <a:rPr lang="fr-FR" sz="1100" err="1">
                <a:solidFill>
                  <a:srgbClr val="0075BC"/>
                </a:solidFill>
              </a:rPr>
              <a:t>shipment</a:t>
            </a:r>
            <a:r>
              <a:rPr lang="fr-FR" sz="1100">
                <a:solidFill>
                  <a:srgbClr val="0075BC"/>
                </a:solidFill>
              </a:rPr>
              <a:t> in LINK &amp; </a:t>
            </a:r>
            <a:r>
              <a:rPr lang="fr-FR" sz="1100" err="1">
                <a:solidFill>
                  <a:srgbClr val="0075BC"/>
                </a:solidFill>
              </a:rPr>
              <a:t>Infocenter</a:t>
            </a:r>
            <a:r>
              <a:rPr lang="fr-FR" sz="1100">
                <a:solidFill>
                  <a:srgbClr val="0075BC"/>
                </a:solidFill>
              </a:rPr>
              <a:t>. Calculation of LNK SHP Type / Argos 	</a:t>
            </a:r>
            <a:r>
              <a:rPr lang="fr-FR" sz="1100" err="1">
                <a:solidFill>
                  <a:srgbClr val="0075BC"/>
                </a:solidFill>
              </a:rPr>
              <a:t>activity</a:t>
            </a:r>
            <a:endParaRPr lang="fr-FR" sz="1100">
              <a:solidFill>
                <a:srgbClr val="0075BC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fr-FR" sz="1100">
              <a:solidFill>
                <a:srgbClr val="0075BC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EEC67BA6-0BAC-4192-AA76-39B5EB9233AC}"/>
              </a:ext>
            </a:extLst>
          </p:cNvPr>
          <p:cNvSpPr txBox="1"/>
          <p:nvPr/>
        </p:nvSpPr>
        <p:spPr>
          <a:xfrm>
            <a:off x="56386" y="4064008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100" b="1">
                <a:solidFill>
                  <a:srgbClr val="0075BC"/>
                </a:solidFill>
              </a:rPr>
              <a:t>	RELATED ORGANIZATION : </a:t>
            </a:r>
            <a:r>
              <a:rPr lang="fr-FR" sz="1100" err="1">
                <a:solidFill>
                  <a:srgbClr val="0075BC"/>
                </a:solidFill>
              </a:rPr>
              <a:t>Pulled</a:t>
            </a:r>
            <a:r>
              <a:rPr lang="fr-FR" sz="1100">
                <a:solidFill>
                  <a:srgbClr val="0075BC"/>
                </a:solidFill>
              </a:rPr>
              <a:t> </a:t>
            </a:r>
            <a:r>
              <a:rPr lang="fr-FR" sz="1100" err="1">
                <a:solidFill>
                  <a:srgbClr val="0075BC"/>
                </a:solidFill>
              </a:rPr>
              <a:t>from</a:t>
            </a:r>
            <a:r>
              <a:rPr lang="fr-FR" sz="1100">
                <a:solidFill>
                  <a:srgbClr val="0075BC"/>
                </a:solidFill>
              </a:rPr>
              <a:t> Moira </a:t>
            </a:r>
            <a:r>
              <a:rPr lang="fr-FR" sz="1100" err="1">
                <a:solidFill>
                  <a:srgbClr val="0075BC"/>
                </a:solidFill>
              </a:rPr>
              <a:t>into</a:t>
            </a:r>
            <a:r>
              <a:rPr lang="fr-FR" sz="1100">
                <a:solidFill>
                  <a:srgbClr val="0075BC"/>
                </a:solidFill>
              </a:rPr>
              <a:t> CW1, and </a:t>
            </a:r>
            <a:r>
              <a:rPr lang="fr-FR" sz="1100" err="1">
                <a:solidFill>
                  <a:srgbClr val="0075BC"/>
                </a:solidFill>
              </a:rPr>
              <a:t>pushed</a:t>
            </a:r>
            <a:r>
              <a:rPr lang="fr-FR" sz="1100">
                <a:solidFill>
                  <a:srgbClr val="0075BC"/>
                </a:solidFill>
              </a:rPr>
              <a:t> to </a:t>
            </a:r>
            <a:r>
              <a:rPr lang="fr-FR" sz="1100" err="1">
                <a:solidFill>
                  <a:srgbClr val="0075BC"/>
                </a:solidFill>
              </a:rPr>
              <a:t>Infocenter</a:t>
            </a:r>
            <a:r>
              <a:rPr lang="fr-FR" sz="1100">
                <a:solidFill>
                  <a:srgbClr val="0075BC"/>
                </a:solidFill>
              </a:rPr>
              <a:t>, and </a:t>
            </a:r>
            <a:r>
              <a:rPr lang="fr-FR" sz="1100" err="1">
                <a:solidFill>
                  <a:srgbClr val="0075BC"/>
                </a:solidFill>
              </a:rPr>
              <a:t>partially</a:t>
            </a:r>
            <a:r>
              <a:rPr lang="fr-FR" sz="1100">
                <a:solidFill>
                  <a:srgbClr val="0075BC"/>
                </a:solidFill>
              </a:rPr>
              <a:t> to LINK (if orga has LINK code)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E5882819-B988-4F7E-9156-0881A5D07DFB}"/>
              </a:ext>
            </a:extLst>
          </p:cNvPr>
          <p:cNvSpPr txBox="1"/>
          <p:nvPr/>
        </p:nvSpPr>
        <p:spPr>
          <a:xfrm>
            <a:off x="56386" y="404893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100" b="1">
                <a:solidFill>
                  <a:srgbClr val="0075BC"/>
                </a:solidFill>
              </a:rPr>
              <a:t>	MEASURES : </a:t>
            </a:r>
            <a:r>
              <a:rPr lang="fr-FR" sz="1100" err="1">
                <a:solidFill>
                  <a:srgbClr val="0075BC"/>
                </a:solidFill>
              </a:rPr>
              <a:t>Pushed</a:t>
            </a:r>
            <a:r>
              <a:rPr lang="fr-FR" sz="1100">
                <a:solidFill>
                  <a:srgbClr val="0075BC"/>
                </a:solidFill>
              </a:rPr>
              <a:t> to LINK &amp; </a:t>
            </a:r>
            <a:r>
              <a:rPr lang="fr-FR" sz="1100" err="1">
                <a:solidFill>
                  <a:srgbClr val="0075BC"/>
                </a:solidFill>
              </a:rPr>
              <a:t>Infocenter</a:t>
            </a:r>
            <a:r>
              <a:rPr lang="fr-FR" sz="1100">
                <a:solidFill>
                  <a:srgbClr val="0075BC"/>
                </a:solidFill>
              </a:rPr>
              <a:t>. </a:t>
            </a:r>
            <a:r>
              <a:rPr lang="fr-FR" sz="1100" err="1">
                <a:solidFill>
                  <a:srgbClr val="0075BC"/>
                </a:solidFill>
              </a:rPr>
              <a:t>Updated</a:t>
            </a:r>
            <a:r>
              <a:rPr lang="fr-FR" sz="1100">
                <a:solidFill>
                  <a:srgbClr val="0075BC"/>
                </a:solidFill>
              </a:rPr>
              <a:t> via </a:t>
            </a:r>
            <a:r>
              <a:rPr lang="fr-FR" sz="1100" err="1">
                <a:solidFill>
                  <a:srgbClr val="0075BC"/>
                </a:solidFill>
              </a:rPr>
              <a:t>ops</a:t>
            </a:r>
            <a:r>
              <a:rPr lang="fr-FR" sz="1100">
                <a:solidFill>
                  <a:srgbClr val="0075BC"/>
                </a:solidFill>
              </a:rPr>
              <a:t> data (</a:t>
            </a:r>
            <a:r>
              <a:rPr lang="fr-FR" sz="1100" err="1">
                <a:solidFill>
                  <a:srgbClr val="0075BC"/>
                </a:solidFill>
              </a:rPr>
              <a:t>Infocenter</a:t>
            </a:r>
            <a:r>
              <a:rPr lang="fr-FR" sz="1100">
                <a:solidFill>
                  <a:srgbClr val="0075BC"/>
                </a:solidFill>
              </a:rPr>
              <a:t>) or via XUS (LINK)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1509BA47-9640-4528-86A0-568E09C6E7D7}"/>
              </a:ext>
            </a:extLst>
          </p:cNvPr>
          <p:cNvSpPr txBox="1"/>
          <p:nvPr/>
        </p:nvSpPr>
        <p:spPr>
          <a:xfrm>
            <a:off x="56386" y="4042674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100" b="1">
                <a:solidFill>
                  <a:srgbClr val="0075BC"/>
                </a:solidFill>
              </a:rPr>
              <a:t>	EVTS / DOCS : </a:t>
            </a:r>
            <a:r>
              <a:rPr lang="fr-FR" sz="1100" err="1">
                <a:solidFill>
                  <a:srgbClr val="0075BC"/>
                </a:solidFill>
              </a:rPr>
              <a:t>Evts</a:t>
            </a:r>
            <a:r>
              <a:rPr lang="fr-FR" sz="1100">
                <a:solidFill>
                  <a:srgbClr val="0075BC"/>
                </a:solidFill>
              </a:rPr>
              <a:t> </a:t>
            </a:r>
            <a:r>
              <a:rPr lang="fr-FR" sz="1100" err="1">
                <a:solidFill>
                  <a:srgbClr val="0075BC"/>
                </a:solidFill>
              </a:rPr>
              <a:t>pushed</a:t>
            </a:r>
            <a:r>
              <a:rPr lang="fr-FR" sz="1100">
                <a:solidFill>
                  <a:srgbClr val="0075BC"/>
                </a:solidFill>
              </a:rPr>
              <a:t> to LINK (XUE) | Docs </a:t>
            </a:r>
            <a:r>
              <a:rPr lang="fr-FR" sz="1100" err="1">
                <a:solidFill>
                  <a:srgbClr val="0075BC"/>
                </a:solidFill>
              </a:rPr>
              <a:t>pushed</a:t>
            </a:r>
            <a:r>
              <a:rPr lang="fr-FR" sz="1100">
                <a:solidFill>
                  <a:srgbClr val="0075BC"/>
                </a:solidFill>
              </a:rPr>
              <a:t> to LINK (XUD) </a:t>
            </a:r>
            <a:r>
              <a:rPr lang="fr-FR" sz="1100" err="1">
                <a:solidFill>
                  <a:srgbClr val="0075BC"/>
                </a:solidFill>
              </a:rPr>
              <a:t>unless</a:t>
            </a:r>
            <a:r>
              <a:rPr lang="fr-FR" sz="1100">
                <a:solidFill>
                  <a:srgbClr val="0075BC"/>
                </a:solidFill>
              </a:rPr>
              <a:t> exception </a:t>
            </a:r>
            <a:r>
              <a:rPr lang="fr-FR" sz="1100" err="1">
                <a:solidFill>
                  <a:srgbClr val="0075BC"/>
                </a:solidFill>
              </a:rPr>
              <a:t>rule</a:t>
            </a:r>
            <a:r>
              <a:rPr lang="fr-FR" sz="1100">
                <a:solidFill>
                  <a:srgbClr val="0075BC"/>
                </a:solidFill>
              </a:rPr>
              <a:t> </a:t>
            </a:r>
            <a:r>
              <a:rPr lang="fr-FR" sz="1100" err="1">
                <a:solidFill>
                  <a:srgbClr val="0075BC"/>
                </a:solidFill>
              </a:rPr>
              <a:t>monitored</a:t>
            </a:r>
            <a:r>
              <a:rPr lang="fr-FR" sz="1100">
                <a:solidFill>
                  <a:srgbClr val="0075BC"/>
                </a:solidFill>
              </a:rPr>
              <a:t> by TOM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B00E5566-9996-4C7E-BF3A-0510E14CFF97}"/>
              </a:ext>
            </a:extLst>
          </p:cNvPr>
          <p:cNvSpPr txBox="1"/>
          <p:nvPr/>
        </p:nvSpPr>
        <p:spPr>
          <a:xfrm>
            <a:off x="56386" y="406048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100" b="1">
                <a:solidFill>
                  <a:srgbClr val="0075BC"/>
                </a:solidFill>
              </a:rPr>
              <a:t>	REFERENCES : </a:t>
            </a:r>
            <a:r>
              <a:rPr lang="fr-FR" sz="1100" err="1">
                <a:solidFill>
                  <a:srgbClr val="0075BC"/>
                </a:solidFill>
              </a:rPr>
              <a:t>Pushed</a:t>
            </a:r>
            <a:r>
              <a:rPr lang="fr-FR" sz="1100">
                <a:solidFill>
                  <a:srgbClr val="0075BC"/>
                </a:solidFill>
              </a:rPr>
              <a:t> to LINK via XUS, </a:t>
            </a:r>
            <a:r>
              <a:rPr lang="fr-FR" sz="1100" err="1">
                <a:solidFill>
                  <a:srgbClr val="0075BC"/>
                </a:solidFill>
              </a:rPr>
              <a:t>partially</a:t>
            </a:r>
            <a:r>
              <a:rPr lang="fr-FR" sz="1100">
                <a:solidFill>
                  <a:srgbClr val="0075BC"/>
                </a:solidFill>
              </a:rPr>
              <a:t> to </a:t>
            </a:r>
            <a:r>
              <a:rPr lang="fr-FR" sz="1100" err="1">
                <a:solidFill>
                  <a:srgbClr val="0075BC"/>
                </a:solidFill>
              </a:rPr>
              <a:t>Infocenter</a:t>
            </a:r>
            <a:endParaRPr lang="fr-FR" sz="1100">
              <a:solidFill>
                <a:srgbClr val="0075BC"/>
              </a:solidFill>
            </a:endParaRP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27DBC87F-E4A2-4BEB-BB2D-1549F3DB3BD3}"/>
              </a:ext>
            </a:extLst>
          </p:cNvPr>
          <p:cNvSpPr txBox="1"/>
          <p:nvPr/>
        </p:nvSpPr>
        <p:spPr>
          <a:xfrm>
            <a:off x="56386" y="4056647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100" b="1">
                <a:solidFill>
                  <a:srgbClr val="0075BC"/>
                </a:solidFill>
              </a:rPr>
              <a:t>	INVOICING : </a:t>
            </a:r>
            <a:r>
              <a:rPr lang="fr-FR" sz="1100" err="1">
                <a:solidFill>
                  <a:srgbClr val="0075BC"/>
                </a:solidFill>
              </a:rPr>
              <a:t>invoices</a:t>
            </a:r>
            <a:r>
              <a:rPr lang="fr-FR" sz="1100">
                <a:solidFill>
                  <a:srgbClr val="0075BC"/>
                </a:solidFill>
              </a:rPr>
              <a:t> sent to </a:t>
            </a:r>
            <a:r>
              <a:rPr lang="fr-FR" sz="1100" err="1">
                <a:solidFill>
                  <a:srgbClr val="0075BC"/>
                </a:solidFill>
              </a:rPr>
              <a:t>Infocenter</a:t>
            </a:r>
            <a:r>
              <a:rPr lang="fr-FR" sz="1100">
                <a:solidFill>
                  <a:srgbClr val="0075BC"/>
                </a:solidFill>
              </a:rPr>
              <a:t> (exception for EDI)</a:t>
            </a:r>
          </a:p>
        </p:txBody>
      </p:sp>
    </p:spTree>
    <p:extLst>
      <p:ext uri="{BB962C8B-B14F-4D97-AF65-F5344CB8AC3E}">
        <p14:creationId xmlns:p14="http://schemas.microsoft.com/office/powerpoint/2010/main" val="1607264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95" grpId="0" animBg="1"/>
      <p:bldP spid="95" grpId="1" animBg="1"/>
      <p:bldP spid="96" grpId="0" animBg="1"/>
      <p:bldP spid="96" grpId="1" animBg="1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78DD0563-D1B7-4923-82BB-4C961DF4B6CD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8295013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4FADFAFB-8618-4010-889D-CEEB450D0012}"/>
              </a:ext>
            </a:extLst>
          </p:cNvPr>
          <p:cNvSpPr/>
          <p:nvPr/>
        </p:nvSpPr>
        <p:spPr>
          <a:xfrm>
            <a:off x="8198264" y="3628278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FA519632-BA4E-4143-9F39-3DE36B57416D}"/>
              </a:ext>
            </a:extLst>
          </p:cNvPr>
          <p:cNvSpPr/>
          <p:nvPr/>
        </p:nvSpPr>
        <p:spPr>
          <a:xfrm>
            <a:off x="8198264" y="3090902"/>
            <a:ext cx="193497" cy="190805"/>
          </a:xfrm>
          <a:prstGeom prst="ellipse">
            <a:avLst/>
          </a:prstGeom>
          <a:solidFill>
            <a:srgbClr val="F2F2F2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51C29E41-97B8-4AE8-BFE5-A3D90D79641A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811869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533D0EA-121C-4D85-89FE-53177608C25C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2872080" y="2777042"/>
            <a:ext cx="2754" cy="85123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4D4AA862-1E0F-457F-9D3D-5B60C48935EC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7399988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A6FC2BA1-BAE2-4670-BEDC-3E0DFAA8C1A8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6551328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A2909BA-8547-4B41-84A6-D6986B7E2ADB}"/>
              </a:ext>
            </a:extLst>
          </p:cNvPr>
          <p:cNvCxnSpPr>
            <a:cxnSpLocks/>
            <a:endCxn id="69" idx="0"/>
          </p:cNvCxnSpPr>
          <p:nvPr/>
        </p:nvCxnSpPr>
        <p:spPr>
          <a:xfrm flipH="1">
            <a:off x="5617057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FDDB314-F334-4B63-9B63-6432383BE626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4725135" y="2775326"/>
            <a:ext cx="2754" cy="8529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FF5E0D56-DF08-47DB-83D2-53B10227F12F}"/>
              </a:ext>
            </a:extLst>
          </p:cNvPr>
          <p:cNvSpPr/>
          <p:nvPr/>
        </p:nvSpPr>
        <p:spPr>
          <a:xfrm>
            <a:off x="2775331" y="3090902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05676C5-2CA3-479B-9D42-1202C3BDE68C}"/>
              </a:ext>
            </a:extLst>
          </p:cNvPr>
          <p:cNvSpPr/>
          <p:nvPr/>
        </p:nvSpPr>
        <p:spPr>
          <a:xfrm>
            <a:off x="2775331" y="3628278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4F408D94-CFA7-4DBA-9652-4CEAC8112218}"/>
              </a:ext>
            </a:extLst>
          </p:cNvPr>
          <p:cNvSpPr/>
          <p:nvPr/>
        </p:nvSpPr>
        <p:spPr>
          <a:xfrm>
            <a:off x="3715120" y="3628278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924B7E5B-2F61-4889-9E92-9D8941AD9806}"/>
              </a:ext>
            </a:extLst>
          </p:cNvPr>
          <p:cNvSpPr/>
          <p:nvPr/>
        </p:nvSpPr>
        <p:spPr>
          <a:xfrm>
            <a:off x="3715120" y="3090902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EC628F08-F23B-4DBB-8BD2-85ED15C3D88A}"/>
              </a:ext>
            </a:extLst>
          </p:cNvPr>
          <p:cNvCxnSpPr>
            <a:cxnSpLocks/>
          </p:cNvCxnSpPr>
          <p:nvPr/>
        </p:nvCxnSpPr>
        <p:spPr>
          <a:xfrm flipV="1">
            <a:off x="194268" y="3433671"/>
            <a:ext cx="8396697" cy="66"/>
          </a:xfrm>
          <a:prstGeom prst="straightConnector1">
            <a:avLst/>
          </a:prstGeom>
          <a:solidFill>
            <a:srgbClr val="4472C4"/>
          </a:solidFill>
          <a:ln w="19050" cap="flat" cmpd="sng" algn="ctr">
            <a:solidFill>
              <a:srgbClr val="B0BCDE"/>
            </a:solidFill>
            <a:prstDash val="dash"/>
            <a:miter lim="800000"/>
          </a:ln>
          <a:effectLst/>
        </p:spPr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FE8E0A1E-44C1-40C6-AA65-3FC63691B404}"/>
              </a:ext>
            </a:extLst>
          </p:cNvPr>
          <p:cNvSpPr/>
          <p:nvPr/>
        </p:nvSpPr>
        <p:spPr>
          <a:xfrm>
            <a:off x="7303239" y="3628278"/>
            <a:ext cx="193497" cy="190805"/>
          </a:xfrm>
          <a:prstGeom prst="ellipse">
            <a:avLst/>
          </a:prstGeom>
          <a:solidFill>
            <a:srgbClr val="F2F2F2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9F956BFC-B5BC-4D09-BB90-F00926A95C4F}"/>
              </a:ext>
            </a:extLst>
          </p:cNvPr>
          <p:cNvSpPr/>
          <p:nvPr/>
        </p:nvSpPr>
        <p:spPr>
          <a:xfrm>
            <a:off x="7303239" y="3090902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89DC34F-058D-4813-8EFF-5803076BE591}"/>
              </a:ext>
            </a:extLst>
          </p:cNvPr>
          <p:cNvSpPr/>
          <p:nvPr/>
        </p:nvSpPr>
        <p:spPr>
          <a:xfrm>
            <a:off x="6454579" y="3628278"/>
            <a:ext cx="193497" cy="190805"/>
          </a:xfrm>
          <a:prstGeom prst="ellipse">
            <a:avLst/>
          </a:prstGeom>
          <a:solidFill>
            <a:srgbClr val="F2F2F2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89629C34-AA20-4A32-B11A-84B5DFCA29B9}"/>
              </a:ext>
            </a:extLst>
          </p:cNvPr>
          <p:cNvSpPr/>
          <p:nvPr/>
        </p:nvSpPr>
        <p:spPr>
          <a:xfrm>
            <a:off x="6454579" y="3090902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3BDDF8E-BF5E-4CE0-8E21-5EB15EB4438B}"/>
              </a:ext>
            </a:extLst>
          </p:cNvPr>
          <p:cNvSpPr/>
          <p:nvPr/>
        </p:nvSpPr>
        <p:spPr>
          <a:xfrm>
            <a:off x="5520308" y="3628278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0A89675D-BDC6-47CF-8482-3A82C1C4A998}"/>
              </a:ext>
            </a:extLst>
          </p:cNvPr>
          <p:cNvSpPr/>
          <p:nvPr/>
        </p:nvSpPr>
        <p:spPr>
          <a:xfrm>
            <a:off x="5520308" y="3090902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0CF72DF-1A4D-4E31-9C37-77880F2989EF}"/>
              </a:ext>
            </a:extLst>
          </p:cNvPr>
          <p:cNvSpPr/>
          <p:nvPr/>
        </p:nvSpPr>
        <p:spPr>
          <a:xfrm>
            <a:off x="4628386" y="3628278"/>
            <a:ext cx="193497" cy="190805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934989E9-A5E1-4C9B-9F6B-5DF514DFBD7E}"/>
              </a:ext>
            </a:extLst>
          </p:cNvPr>
          <p:cNvSpPr/>
          <p:nvPr/>
        </p:nvSpPr>
        <p:spPr>
          <a:xfrm>
            <a:off x="4628386" y="3090902"/>
            <a:ext cx="193497" cy="190805"/>
          </a:xfrm>
          <a:prstGeom prst="ellipse">
            <a:avLst/>
          </a:prstGeom>
          <a:solidFill>
            <a:srgbClr val="F2F2F2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B791620A-D5CB-46C8-BFDA-6D962AF88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3" y="3006924"/>
            <a:ext cx="383618" cy="273636"/>
          </a:xfrm>
          <a:prstGeom prst="rect">
            <a:avLst/>
          </a:prstGeom>
        </p:spPr>
      </p:pic>
      <p:grpSp>
        <p:nvGrpSpPr>
          <p:cNvPr id="78" name="Groupe 77">
            <a:extLst>
              <a:ext uri="{FF2B5EF4-FFF2-40B4-BE49-F238E27FC236}">
                <a16:creationId xmlns:a16="http://schemas.microsoft.com/office/drawing/2014/main" id="{18CEC374-97FD-43D5-93A3-3CB54748C14A}"/>
              </a:ext>
            </a:extLst>
          </p:cNvPr>
          <p:cNvGrpSpPr/>
          <p:nvPr/>
        </p:nvGrpSpPr>
        <p:grpSpPr>
          <a:xfrm>
            <a:off x="321902" y="3515914"/>
            <a:ext cx="306036" cy="261874"/>
            <a:chOff x="10131" y="5348180"/>
            <a:chExt cx="1075947" cy="1133867"/>
          </a:xfrm>
        </p:grpSpPr>
        <p:pic>
          <p:nvPicPr>
            <p:cNvPr id="79" name="Image 78" descr="Une image contenant intérieur, arts de la table, vaisselle, casserole&#10;&#10;Description générée automatiquement">
              <a:extLst>
                <a:ext uri="{FF2B5EF4-FFF2-40B4-BE49-F238E27FC236}">
                  <a16:creationId xmlns:a16="http://schemas.microsoft.com/office/drawing/2014/main" id="{92735D26-E272-41C2-8EB6-11567B5E0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1" y="5400889"/>
              <a:ext cx="1056043" cy="1081158"/>
            </a:xfrm>
            <a:prstGeom prst="rect">
              <a:avLst/>
            </a:prstGeom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1C664ADE-8FA8-42BA-8B65-E4B10F0D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92" y="5348180"/>
              <a:ext cx="356886" cy="413302"/>
            </a:xfrm>
            <a:prstGeom prst="rect">
              <a:avLst/>
            </a:prstGeom>
          </p:spPr>
        </p:pic>
      </p:grpSp>
      <p:sp>
        <p:nvSpPr>
          <p:cNvPr id="94" name="ZoneTexte 93">
            <a:extLst>
              <a:ext uri="{FF2B5EF4-FFF2-40B4-BE49-F238E27FC236}">
                <a16:creationId xmlns:a16="http://schemas.microsoft.com/office/drawing/2014/main" id="{ACC4582C-6236-45C6-A499-C1ED1A7ECE38}"/>
              </a:ext>
            </a:extLst>
          </p:cNvPr>
          <p:cNvSpPr txBox="1"/>
          <p:nvPr/>
        </p:nvSpPr>
        <p:spPr>
          <a:xfrm>
            <a:off x="-1" y="3793920"/>
            <a:ext cx="949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INFOCENTER</a:t>
            </a:r>
          </a:p>
        </p:txBody>
      </p:sp>
      <p:sp>
        <p:nvSpPr>
          <p:cNvPr id="95" name="Corde 94">
            <a:extLst>
              <a:ext uri="{FF2B5EF4-FFF2-40B4-BE49-F238E27FC236}">
                <a16:creationId xmlns:a16="http://schemas.microsoft.com/office/drawing/2014/main" id="{D81AB570-E3B8-4EF4-BBEC-7D95FA910668}"/>
              </a:ext>
            </a:extLst>
          </p:cNvPr>
          <p:cNvSpPr/>
          <p:nvPr/>
        </p:nvSpPr>
        <p:spPr>
          <a:xfrm rot="5400000">
            <a:off x="4631510" y="3094983"/>
            <a:ext cx="189454" cy="188875"/>
          </a:xfrm>
          <a:prstGeom prst="chord">
            <a:avLst>
              <a:gd name="adj1" fmla="val 5382543"/>
              <a:gd name="adj2" fmla="val 162738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orde 95">
            <a:extLst>
              <a:ext uri="{FF2B5EF4-FFF2-40B4-BE49-F238E27FC236}">
                <a16:creationId xmlns:a16="http://schemas.microsoft.com/office/drawing/2014/main" id="{3997EE06-CE01-4DAD-BDD2-A020FEADD02C}"/>
              </a:ext>
            </a:extLst>
          </p:cNvPr>
          <p:cNvSpPr/>
          <p:nvPr/>
        </p:nvSpPr>
        <p:spPr>
          <a:xfrm rot="5400000">
            <a:off x="7304886" y="3634645"/>
            <a:ext cx="189454" cy="188875"/>
          </a:xfrm>
          <a:prstGeom prst="chord">
            <a:avLst>
              <a:gd name="adj1" fmla="val 5382543"/>
              <a:gd name="adj2" fmla="val 162738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F56D4E-AB3A-43B1-B354-C48B4C77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25" y="240807"/>
            <a:ext cx="8606010" cy="3242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SHIPMENT CREATION | </a:t>
            </a:r>
            <a:r>
              <a:rPr lang="en-US" sz="1500">
                <a:solidFill>
                  <a:srgbClr val="EB4641"/>
                </a:solidFill>
              </a:rPr>
              <a:t>MAIN INFORMATION CAPTURED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CFF46-D180-4C7B-B2AD-0177E995A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248" y="4737600"/>
            <a:ext cx="337471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894E3C-CCE6-F242-84E3-BCBDD257A1E1}" type="slidenum">
              <a:rPr lang="fr-FR" smtClean="0">
                <a:solidFill>
                  <a:srgbClr val="4E4F54"/>
                </a:solidFill>
              </a:rPr>
              <a:pPr>
                <a:spcAft>
                  <a:spcPts val="600"/>
                </a:spcAft>
              </a:pPr>
              <a:t>15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143CEF-39D5-4212-90EC-C837B0258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225" y="476748"/>
            <a:ext cx="8606007" cy="2910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FULL CW1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8E8AC473-DEFF-4B1F-B544-F59AC2F94771}"/>
              </a:ext>
            </a:extLst>
          </p:cNvPr>
          <p:cNvSpPr/>
          <p:nvPr/>
        </p:nvSpPr>
        <p:spPr>
          <a:xfrm>
            <a:off x="2373694" y="1026212"/>
            <a:ext cx="6398078" cy="1940201"/>
          </a:xfrm>
          <a:prstGeom prst="roundRect">
            <a:avLst>
              <a:gd name="adj" fmla="val 11430"/>
            </a:avLst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9A4C688F-1B78-4AB0-AF6D-E6379A90D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786" y="892878"/>
            <a:ext cx="426415" cy="387181"/>
          </a:xfrm>
          <a:prstGeom prst="roundRect">
            <a:avLst>
              <a:gd name="adj" fmla="val 16667"/>
            </a:avLst>
          </a:prstGeom>
          <a:ln>
            <a:solidFill>
              <a:srgbClr val="4472C4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5" name="Flèche : pentagone 74">
            <a:extLst>
              <a:ext uri="{FF2B5EF4-FFF2-40B4-BE49-F238E27FC236}">
                <a16:creationId xmlns:a16="http://schemas.microsoft.com/office/drawing/2014/main" id="{D74C952D-16B0-4C4E-9B4F-C4EBA1F87229}"/>
              </a:ext>
            </a:extLst>
          </p:cNvPr>
          <p:cNvSpPr/>
          <p:nvPr/>
        </p:nvSpPr>
        <p:spPr>
          <a:xfrm>
            <a:off x="2477948" y="1431063"/>
            <a:ext cx="2893837" cy="195014"/>
          </a:xfrm>
          <a:prstGeom prst="homePlate">
            <a:avLst/>
          </a:prstGeom>
          <a:solidFill>
            <a:srgbClr val="00A8E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 PHASE</a:t>
            </a:r>
          </a:p>
        </p:txBody>
      </p:sp>
      <p:sp>
        <p:nvSpPr>
          <p:cNvPr id="76" name="Flèche : chevron 75">
            <a:extLst>
              <a:ext uri="{FF2B5EF4-FFF2-40B4-BE49-F238E27FC236}">
                <a16:creationId xmlns:a16="http://schemas.microsoft.com/office/drawing/2014/main" id="{7696D536-850D-48A0-9295-1E869160BB6A}"/>
              </a:ext>
            </a:extLst>
          </p:cNvPr>
          <p:cNvSpPr/>
          <p:nvPr/>
        </p:nvSpPr>
        <p:spPr>
          <a:xfrm>
            <a:off x="5394627" y="1426819"/>
            <a:ext cx="3196339" cy="199327"/>
          </a:xfrm>
          <a:prstGeom prst="chevron">
            <a:avLst/>
          </a:prstGeom>
          <a:solidFill>
            <a:srgbClr val="00A8E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 PHASE</a:t>
            </a:r>
          </a:p>
        </p:txBody>
      </p:sp>
      <p:pic>
        <p:nvPicPr>
          <p:cNvPr id="80" name="Graphique 79" descr="Centre d’appels">
            <a:extLst>
              <a:ext uri="{FF2B5EF4-FFF2-40B4-BE49-F238E27FC236}">
                <a16:creationId xmlns:a16="http://schemas.microsoft.com/office/drawing/2014/main" id="{51DDE3A1-3879-4CDD-BF65-01439F4F29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34276" y="1416457"/>
            <a:ext cx="218487" cy="213375"/>
          </a:xfrm>
          <a:prstGeom prst="rect">
            <a:avLst/>
          </a:prstGeom>
        </p:spPr>
      </p:pic>
      <p:pic>
        <p:nvPicPr>
          <p:cNvPr id="81" name="Graphique 80" descr="Engrenage">
            <a:extLst>
              <a:ext uri="{FF2B5EF4-FFF2-40B4-BE49-F238E27FC236}">
                <a16:creationId xmlns:a16="http://schemas.microsoft.com/office/drawing/2014/main" id="{F13CD109-88BF-4D7E-9A8B-8A715A059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2247" y="1832216"/>
            <a:ext cx="354935" cy="328191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9EF0517-CFF8-477B-909A-A52AA23827AE}"/>
              </a:ext>
            </a:extLst>
          </p:cNvPr>
          <p:cNvSpPr/>
          <p:nvPr/>
        </p:nvSpPr>
        <p:spPr>
          <a:xfrm>
            <a:off x="2529568" y="2079946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46867" rIns="46867" bIns="146236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e 6">
            <a:extLst>
              <a:ext uri="{FF2B5EF4-FFF2-40B4-BE49-F238E27FC236}">
                <a16:creationId xmlns:a16="http://schemas.microsoft.com/office/drawing/2014/main" id="{D92EE964-FCCE-422D-8BD2-DFF67B32336D}"/>
              </a:ext>
            </a:extLst>
          </p:cNvPr>
          <p:cNvSpPr/>
          <p:nvPr/>
        </p:nvSpPr>
        <p:spPr>
          <a:xfrm rot="21182692">
            <a:off x="2803052" y="2049593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1C72DE6-B965-4B60-A142-DF330054C181}"/>
              </a:ext>
            </a:extLst>
          </p:cNvPr>
          <p:cNvSpPr/>
          <p:nvPr/>
        </p:nvSpPr>
        <p:spPr>
          <a:xfrm>
            <a:off x="2603460" y="2402446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SHIPMENT CREATION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EBE66DB-36B0-4038-9DB5-C5D38CC6D803}"/>
              </a:ext>
            </a:extLst>
          </p:cNvPr>
          <p:cNvSpPr/>
          <p:nvPr/>
        </p:nvSpPr>
        <p:spPr>
          <a:xfrm>
            <a:off x="3426216" y="2121802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146236" rIns="46867" bIns="46867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94EBF073-8CD7-49A2-A4AC-44D84D822A94}"/>
              </a:ext>
            </a:extLst>
          </p:cNvPr>
          <p:cNvSpPr/>
          <p:nvPr/>
        </p:nvSpPr>
        <p:spPr>
          <a:xfrm>
            <a:off x="3500108" y="1980577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CONSOL ATTACHMENT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3D99862F-5DF4-4DC1-8A36-0B86C4012F38}"/>
              </a:ext>
            </a:extLst>
          </p:cNvPr>
          <p:cNvSpPr/>
          <p:nvPr/>
        </p:nvSpPr>
        <p:spPr>
          <a:xfrm>
            <a:off x="4322863" y="2079946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46867" rIns="46867" bIns="146236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0AC6F0D-46DB-482A-8A6A-81EFA421A241}"/>
              </a:ext>
            </a:extLst>
          </p:cNvPr>
          <p:cNvSpPr/>
          <p:nvPr/>
        </p:nvSpPr>
        <p:spPr>
          <a:xfrm>
            <a:off x="4396756" y="2402446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RELATED</a:t>
            </a:r>
          </a:p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ORGANIZATION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AA9E4FCF-E7F0-44BB-8677-537DEAC1B7C7}"/>
              </a:ext>
            </a:extLst>
          </p:cNvPr>
          <p:cNvSpPr/>
          <p:nvPr/>
        </p:nvSpPr>
        <p:spPr>
          <a:xfrm>
            <a:off x="5219511" y="2121802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146236" rIns="46867" bIns="46867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CC81FCA-8D69-4F70-BB31-E1ED3BE3F6BA}"/>
              </a:ext>
            </a:extLst>
          </p:cNvPr>
          <p:cNvSpPr/>
          <p:nvPr/>
        </p:nvSpPr>
        <p:spPr>
          <a:xfrm>
            <a:off x="5293403" y="1980577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MEASURES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78C8A21D-2F0B-44BF-A0F8-E74635E95BFB}"/>
              </a:ext>
            </a:extLst>
          </p:cNvPr>
          <p:cNvSpPr/>
          <p:nvPr/>
        </p:nvSpPr>
        <p:spPr>
          <a:xfrm>
            <a:off x="6116159" y="2079946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46867" rIns="46867" bIns="146236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EB4A618-08B3-436A-B1F0-2CCF5A521C18}"/>
              </a:ext>
            </a:extLst>
          </p:cNvPr>
          <p:cNvSpPr/>
          <p:nvPr/>
        </p:nvSpPr>
        <p:spPr>
          <a:xfrm>
            <a:off x="6190051" y="2402446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EVENTS / DOCS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A2F5A0AC-4F2F-4765-85B4-56C71C24227C}"/>
              </a:ext>
            </a:extLst>
          </p:cNvPr>
          <p:cNvSpPr/>
          <p:nvPr/>
        </p:nvSpPr>
        <p:spPr>
          <a:xfrm>
            <a:off x="7012806" y="2121802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146236" rIns="46867" bIns="46867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055A098-04EC-436B-A282-E2B31C2D1516}"/>
              </a:ext>
            </a:extLst>
          </p:cNvPr>
          <p:cNvSpPr/>
          <p:nvPr/>
        </p:nvSpPr>
        <p:spPr>
          <a:xfrm>
            <a:off x="7086699" y="1980577"/>
            <a:ext cx="601859" cy="282450"/>
          </a:xfrm>
          <a:custGeom>
            <a:avLst/>
            <a:gdLst>
              <a:gd name="connsiteX0" fmla="*/ 0 w 601859"/>
              <a:gd name="connsiteY0" fmla="*/ 28245 h 282450"/>
              <a:gd name="connsiteX1" fmla="*/ 28245 w 601859"/>
              <a:gd name="connsiteY1" fmla="*/ 0 h 282450"/>
              <a:gd name="connsiteX2" fmla="*/ 573614 w 601859"/>
              <a:gd name="connsiteY2" fmla="*/ 0 h 282450"/>
              <a:gd name="connsiteX3" fmla="*/ 601859 w 601859"/>
              <a:gd name="connsiteY3" fmla="*/ 28245 h 282450"/>
              <a:gd name="connsiteX4" fmla="*/ 601859 w 601859"/>
              <a:gd name="connsiteY4" fmla="*/ 254205 h 282450"/>
              <a:gd name="connsiteX5" fmla="*/ 573614 w 601859"/>
              <a:gd name="connsiteY5" fmla="*/ 282450 h 282450"/>
              <a:gd name="connsiteX6" fmla="*/ 28245 w 601859"/>
              <a:gd name="connsiteY6" fmla="*/ 282450 h 282450"/>
              <a:gd name="connsiteX7" fmla="*/ 0 w 601859"/>
              <a:gd name="connsiteY7" fmla="*/ 254205 h 282450"/>
              <a:gd name="connsiteX8" fmla="*/ 0 w 601859"/>
              <a:gd name="connsiteY8" fmla="*/ 28245 h 28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859" h="282450">
                <a:moveTo>
                  <a:pt x="0" y="28245"/>
                </a:moveTo>
                <a:cubicBezTo>
                  <a:pt x="0" y="12646"/>
                  <a:pt x="12646" y="0"/>
                  <a:pt x="28245" y="0"/>
                </a:cubicBezTo>
                <a:lnTo>
                  <a:pt x="573614" y="0"/>
                </a:lnTo>
                <a:cubicBezTo>
                  <a:pt x="589213" y="0"/>
                  <a:pt x="601859" y="12646"/>
                  <a:pt x="601859" y="28245"/>
                </a:cubicBezTo>
                <a:lnTo>
                  <a:pt x="601859" y="254205"/>
                </a:lnTo>
                <a:cubicBezTo>
                  <a:pt x="601859" y="269804"/>
                  <a:pt x="589213" y="282450"/>
                  <a:pt x="573614" y="282450"/>
                </a:cubicBezTo>
                <a:lnTo>
                  <a:pt x="28245" y="282450"/>
                </a:lnTo>
                <a:cubicBezTo>
                  <a:pt x="12646" y="282450"/>
                  <a:pt x="0" y="269804"/>
                  <a:pt x="0" y="254205"/>
                </a:cubicBezTo>
                <a:lnTo>
                  <a:pt x="0" y="28245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703" tIns="15893" rIns="19703" bIns="15893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sysClr val="window" lastClr="FFFFFF"/>
                </a:solidFill>
                <a:latin typeface="Calibri" panose="020F0502020204030204"/>
                <a:ea typeface="+mn-ea"/>
                <a:cs typeface="+mn-cs"/>
              </a:rPr>
              <a:t>REFERENCES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C93D2B26-AA2C-465D-916A-E9F73E0AF988}"/>
              </a:ext>
            </a:extLst>
          </p:cNvPr>
          <p:cNvSpPr/>
          <p:nvPr/>
        </p:nvSpPr>
        <p:spPr>
          <a:xfrm>
            <a:off x="7909454" y="2079957"/>
            <a:ext cx="562232" cy="463724"/>
          </a:xfrm>
          <a:custGeom>
            <a:avLst/>
            <a:gdLst>
              <a:gd name="connsiteX0" fmla="*/ 0 w 562232"/>
              <a:gd name="connsiteY0" fmla="*/ 46372 h 463724"/>
              <a:gd name="connsiteX1" fmla="*/ 46372 w 562232"/>
              <a:gd name="connsiteY1" fmla="*/ 0 h 463724"/>
              <a:gd name="connsiteX2" fmla="*/ 515860 w 562232"/>
              <a:gd name="connsiteY2" fmla="*/ 0 h 463724"/>
              <a:gd name="connsiteX3" fmla="*/ 562232 w 562232"/>
              <a:gd name="connsiteY3" fmla="*/ 46372 h 463724"/>
              <a:gd name="connsiteX4" fmla="*/ 562232 w 562232"/>
              <a:gd name="connsiteY4" fmla="*/ 417352 h 463724"/>
              <a:gd name="connsiteX5" fmla="*/ 515860 w 562232"/>
              <a:gd name="connsiteY5" fmla="*/ 463724 h 463724"/>
              <a:gd name="connsiteX6" fmla="*/ 46372 w 562232"/>
              <a:gd name="connsiteY6" fmla="*/ 463724 h 463724"/>
              <a:gd name="connsiteX7" fmla="*/ 0 w 562232"/>
              <a:gd name="connsiteY7" fmla="*/ 417352 h 463724"/>
              <a:gd name="connsiteX8" fmla="*/ 0 w 562232"/>
              <a:gd name="connsiteY8" fmla="*/ 46372 h 4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232" h="463724">
                <a:moveTo>
                  <a:pt x="0" y="46372"/>
                </a:moveTo>
                <a:cubicBezTo>
                  <a:pt x="0" y="20761"/>
                  <a:pt x="20761" y="0"/>
                  <a:pt x="46372" y="0"/>
                </a:cubicBezTo>
                <a:lnTo>
                  <a:pt x="515860" y="0"/>
                </a:lnTo>
                <a:cubicBezTo>
                  <a:pt x="541471" y="0"/>
                  <a:pt x="562232" y="20761"/>
                  <a:pt x="562232" y="46372"/>
                </a:cubicBezTo>
                <a:lnTo>
                  <a:pt x="562232" y="417352"/>
                </a:lnTo>
                <a:cubicBezTo>
                  <a:pt x="562232" y="442963"/>
                  <a:pt x="541471" y="463724"/>
                  <a:pt x="515860" y="463724"/>
                </a:cubicBezTo>
                <a:lnTo>
                  <a:pt x="46372" y="463724"/>
                </a:lnTo>
                <a:cubicBezTo>
                  <a:pt x="20761" y="463724"/>
                  <a:pt x="0" y="442963"/>
                  <a:pt x="0" y="417352"/>
                </a:cubicBezTo>
                <a:lnTo>
                  <a:pt x="0" y="46372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867" tIns="46867" rIns="46867" bIns="146236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431FF0E3-D633-417D-95FA-D27B6332446C}"/>
              </a:ext>
            </a:extLst>
          </p:cNvPr>
          <p:cNvSpPr/>
          <p:nvPr/>
        </p:nvSpPr>
        <p:spPr>
          <a:xfrm>
            <a:off x="7980468" y="2402479"/>
            <a:ext cx="607616" cy="282406"/>
          </a:xfrm>
          <a:custGeom>
            <a:avLst/>
            <a:gdLst>
              <a:gd name="connsiteX0" fmla="*/ 0 w 607616"/>
              <a:gd name="connsiteY0" fmla="*/ 28241 h 282406"/>
              <a:gd name="connsiteX1" fmla="*/ 28241 w 607616"/>
              <a:gd name="connsiteY1" fmla="*/ 0 h 282406"/>
              <a:gd name="connsiteX2" fmla="*/ 579375 w 607616"/>
              <a:gd name="connsiteY2" fmla="*/ 0 h 282406"/>
              <a:gd name="connsiteX3" fmla="*/ 607616 w 607616"/>
              <a:gd name="connsiteY3" fmla="*/ 28241 h 282406"/>
              <a:gd name="connsiteX4" fmla="*/ 607616 w 607616"/>
              <a:gd name="connsiteY4" fmla="*/ 254165 h 282406"/>
              <a:gd name="connsiteX5" fmla="*/ 579375 w 607616"/>
              <a:gd name="connsiteY5" fmla="*/ 282406 h 282406"/>
              <a:gd name="connsiteX6" fmla="*/ 28241 w 607616"/>
              <a:gd name="connsiteY6" fmla="*/ 282406 h 282406"/>
              <a:gd name="connsiteX7" fmla="*/ 0 w 607616"/>
              <a:gd name="connsiteY7" fmla="*/ 254165 h 282406"/>
              <a:gd name="connsiteX8" fmla="*/ 0 w 607616"/>
              <a:gd name="connsiteY8" fmla="*/ 28241 h 28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616" h="282406">
                <a:moveTo>
                  <a:pt x="0" y="28241"/>
                </a:moveTo>
                <a:cubicBezTo>
                  <a:pt x="0" y="12644"/>
                  <a:pt x="12644" y="0"/>
                  <a:pt x="28241" y="0"/>
                </a:cubicBezTo>
                <a:lnTo>
                  <a:pt x="579375" y="0"/>
                </a:lnTo>
                <a:cubicBezTo>
                  <a:pt x="594972" y="0"/>
                  <a:pt x="607616" y="12644"/>
                  <a:pt x="607616" y="28241"/>
                </a:cubicBezTo>
                <a:lnTo>
                  <a:pt x="607616" y="254165"/>
                </a:lnTo>
                <a:cubicBezTo>
                  <a:pt x="607616" y="269762"/>
                  <a:pt x="594972" y="282406"/>
                  <a:pt x="579375" y="282406"/>
                </a:cubicBezTo>
                <a:lnTo>
                  <a:pt x="28241" y="282406"/>
                </a:lnTo>
                <a:cubicBezTo>
                  <a:pt x="12644" y="282406"/>
                  <a:pt x="0" y="269762"/>
                  <a:pt x="0" y="254165"/>
                </a:cubicBezTo>
                <a:lnTo>
                  <a:pt x="0" y="28241"/>
                </a:lnTo>
                <a:close/>
              </a:path>
            </a:pathLst>
          </a:cu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16" tIns="19701" rIns="25416" bIns="19701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INVOICING</a:t>
            </a:r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FFF9F914-D6F7-4761-96AB-A64AC92C2086}"/>
              </a:ext>
            </a:extLst>
          </p:cNvPr>
          <p:cNvGrpSpPr/>
          <p:nvPr/>
        </p:nvGrpSpPr>
        <p:grpSpPr>
          <a:xfrm>
            <a:off x="8057135" y="816785"/>
            <a:ext cx="896365" cy="493647"/>
            <a:chOff x="10279548" y="764786"/>
            <a:chExt cx="1168926" cy="696211"/>
          </a:xfrm>
        </p:grpSpPr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C1CFA088-CC7C-4E4C-9BB1-0CE243913EE9}"/>
                </a:ext>
              </a:extLst>
            </p:cNvPr>
            <p:cNvSpPr/>
            <p:nvPr/>
          </p:nvSpPr>
          <p:spPr>
            <a:xfrm>
              <a:off x="10279548" y="764786"/>
              <a:ext cx="1168926" cy="69621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711A0757-AEBA-4284-91D3-EE3C2DDFC973}"/>
                </a:ext>
              </a:extLst>
            </p:cNvPr>
            <p:cNvGrpSpPr/>
            <p:nvPr/>
          </p:nvGrpSpPr>
          <p:grpSpPr>
            <a:xfrm>
              <a:off x="10339540" y="838949"/>
              <a:ext cx="1063306" cy="306184"/>
              <a:chOff x="10339540" y="838949"/>
              <a:chExt cx="1063306" cy="306184"/>
            </a:xfrm>
          </p:grpSpPr>
          <p:sp>
            <p:nvSpPr>
              <p:cNvPr id="91" name="Rectangle : coins arrondis 90">
                <a:extLst>
                  <a:ext uri="{FF2B5EF4-FFF2-40B4-BE49-F238E27FC236}">
                    <a16:creationId xmlns:a16="http://schemas.microsoft.com/office/drawing/2014/main" id="{606D0763-8BC7-429D-BB39-EA51725A0C78}"/>
                  </a:ext>
                </a:extLst>
              </p:cNvPr>
              <p:cNvSpPr/>
              <p:nvPr/>
            </p:nvSpPr>
            <p:spPr>
              <a:xfrm>
                <a:off x="10339540" y="838949"/>
                <a:ext cx="260168" cy="241882"/>
              </a:xfrm>
              <a:prstGeom prst="roundRect">
                <a:avLst/>
              </a:prstGeom>
              <a:solidFill>
                <a:srgbClr val="92D05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</a:t>
                </a:r>
              </a:p>
            </p:txBody>
          </p:sp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5176B1BA-00B2-46D9-8981-C6B5D8704662}"/>
                  </a:ext>
                </a:extLst>
              </p:cNvPr>
              <p:cNvSpPr txBox="1"/>
              <p:nvPr/>
            </p:nvSpPr>
            <p:spPr>
              <a:xfrm>
                <a:off x="10572617" y="841283"/>
                <a:ext cx="830229" cy="303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Shipment</a:t>
                </a:r>
              </a:p>
            </p:txBody>
          </p:sp>
        </p:grpSp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86AA86C5-4D79-470D-A26A-30A4140B7569}"/>
                </a:ext>
              </a:extLst>
            </p:cNvPr>
            <p:cNvGrpSpPr/>
            <p:nvPr/>
          </p:nvGrpSpPr>
          <p:grpSpPr>
            <a:xfrm>
              <a:off x="10592272" y="1149304"/>
              <a:ext cx="856201" cy="303850"/>
              <a:chOff x="10650721" y="1181730"/>
              <a:chExt cx="856201" cy="303850"/>
            </a:xfrm>
          </p:grpSpPr>
          <p:sp>
            <p:nvSpPr>
              <p:cNvPr id="89" name="Rectangle : coins arrondis 88">
                <a:extLst>
                  <a:ext uri="{FF2B5EF4-FFF2-40B4-BE49-F238E27FC236}">
                    <a16:creationId xmlns:a16="http://schemas.microsoft.com/office/drawing/2014/main" id="{E8BE9C39-DB59-4FF3-82AB-A97BC8FDABBC}"/>
                  </a:ext>
                </a:extLst>
              </p:cNvPr>
              <p:cNvSpPr/>
              <p:nvPr/>
            </p:nvSpPr>
            <p:spPr>
              <a:xfrm>
                <a:off x="10650721" y="1187633"/>
                <a:ext cx="260168" cy="241881"/>
              </a:xfrm>
              <a:prstGeom prst="roundRect">
                <a:avLst/>
              </a:prstGeom>
              <a:solidFill>
                <a:srgbClr val="00B05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66783BCB-F2B8-44F2-80B2-A4A76116825F}"/>
                  </a:ext>
                </a:extLst>
              </p:cNvPr>
              <p:cNvSpPr txBox="1"/>
              <p:nvPr/>
            </p:nvSpPr>
            <p:spPr>
              <a:xfrm>
                <a:off x="10861629" y="1181730"/>
                <a:ext cx="645293" cy="303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Consol</a:t>
                </a:r>
                <a:endPara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pic>
        <p:nvPicPr>
          <p:cNvPr id="105" name="Graphique 104" descr="Centre d’appels">
            <a:extLst>
              <a:ext uri="{FF2B5EF4-FFF2-40B4-BE49-F238E27FC236}">
                <a16:creationId xmlns:a16="http://schemas.microsoft.com/office/drawing/2014/main" id="{9A2249B0-5152-47FD-A132-27F5018EB6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591" y="1415695"/>
            <a:ext cx="218487" cy="213375"/>
          </a:xfrm>
          <a:prstGeom prst="rect">
            <a:avLst/>
          </a:prstGeom>
        </p:spPr>
      </p:pic>
      <p:sp>
        <p:nvSpPr>
          <p:cNvPr id="109" name="Rectangle : coins arrondis 108">
            <a:extLst>
              <a:ext uri="{FF2B5EF4-FFF2-40B4-BE49-F238E27FC236}">
                <a16:creationId xmlns:a16="http://schemas.microsoft.com/office/drawing/2014/main" id="{F3494F62-5D37-4DFE-ADBE-880996BDCDDA}"/>
              </a:ext>
            </a:extLst>
          </p:cNvPr>
          <p:cNvSpPr/>
          <p:nvPr/>
        </p:nvSpPr>
        <p:spPr>
          <a:xfrm>
            <a:off x="695642" y="1025177"/>
            <a:ext cx="1276716" cy="1940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</a:t>
            </a:r>
            <a:r>
              <a:rPr kumimoji="0" lang="fr-FR" sz="1200" b="0" i="0" u="none" strike="noStrike" kern="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</a:t>
            </a: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Management</a:t>
            </a:r>
          </a:p>
        </p:txBody>
      </p:sp>
      <p:pic>
        <p:nvPicPr>
          <p:cNvPr id="110" name="Picture 6">
            <a:extLst>
              <a:ext uri="{FF2B5EF4-FFF2-40B4-BE49-F238E27FC236}">
                <a16:creationId xmlns:a16="http://schemas.microsoft.com/office/drawing/2014/main" id="{300EA15F-53A9-489E-91DB-E864DD11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26" y="982477"/>
            <a:ext cx="482661" cy="20798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Flèche : pentagone 110">
            <a:extLst>
              <a:ext uri="{FF2B5EF4-FFF2-40B4-BE49-F238E27FC236}">
                <a16:creationId xmlns:a16="http://schemas.microsoft.com/office/drawing/2014/main" id="{30B7F04E-23CD-4F06-94D5-8A4D441F6274}"/>
              </a:ext>
            </a:extLst>
          </p:cNvPr>
          <p:cNvSpPr/>
          <p:nvPr/>
        </p:nvSpPr>
        <p:spPr>
          <a:xfrm>
            <a:off x="2473899" y="1355176"/>
            <a:ext cx="6117066" cy="341687"/>
          </a:xfrm>
          <a:prstGeom prst="homePlate">
            <a:avLst/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" name="Graphique 111" descr="Engrenages">
            <a:extLst>
              <a:ext uri="{FF2B5EF4-FFF2-40B4-BE49-F238E27FC236}">
                <a16:creationId xmlns:a16="http://schemas.microsoft.com/office/drawing/2014/main" id="{0FE6431C-03DA-4624-B428-163AB90186E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7308090">
            <a:off x="2669978" y="2064916"/>
            <a:ext cx="282105" cy="305094"/>
          </a:xfrm>
          <a:prstGeom prst="rect">
            <a:avLst/>
          </a:prstGeom>
          <a:effectLst/>
        </p:spPr>
      </p:pic>
      <p:pic>
        <p:nvPicPr>
          <p:cNvPr id="113" name="Graphique 112" descr="Engrenages">
            <a:extLst>
              <a:ext uri="{FF2B5EF4-FFF2-40B4-BE49-F238E27FC236}">
                <a16:creationId xmlns:a16="http://schemas.microsoft.com/office/drawing/2014/main" id="{4EC6E2BF-58EE-4F20-8788-31F1CC7E05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36110" y="2281822"/>
            <a:ext cx="305094" cy="282105"/>
          </a:xfrm>
          <a:prstGeom prst="rect">
            <a:avLst/>
          </a:prstGeom>
          <a:effectLst/>
        </p:spPr>
      </p:pic>
      <p:pic>
        <p:nvPicPr>
          <p:cNvPr id="114" name="Graphique 113" descr="Engrenages">
            <a:extLst>
              <a:ext uri="{FF2B5EF4-FFF2-40B4-BE49-F238E27FC236}">
                <a16:creationId xmlns:a16="http://schemas.microsoft.com/office/drawing/2014/main" id="{18D64945-7F32-4C86-A147-3E0BB16930C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7308090">
            <a:off x="4468175" y="2096724"/>
            <a:ext cx="282105" cy="305094"/>
          </a:xfrm>
          <a:prstGeom prst="rect">
            <a:avLst/>
          </a:prstGeom>
          <a:effectLst/>
        </p:spPr>
      </p:pic>
      <p:pic>
        <p:nvPicPr>
          <p:cNvPr id="115" name="Graphique 114" descr="Engrenages">
            <a:extLst>
              <a:ext uri="{FF2B5EF4-FFF2-40B4-BE49-F238E27FC236}">
                <a16:creationId xmlns:a16="http://schemas.microsoft.com/office/drawing/2014/main" id="{3A126896-101E-4869-9F08-E2C792A9C4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4307" y="2281822"/>
            <a:ext cx="305094" cy="282105"/>
          </a:xfrm>
          <a:prstGeom prst="rect">
            <a:avLst/>
          </a:prstGeom>
          <a:effectLst/>
        </p:spPr>
      </p:pic>
      <p:pic>
        <p:nvPicPr>
          <p:cNvPr id="116" name="Graphique 115" descr="Engrenages">
            <a:extLst>
              <a:ext uri="{FF2B5EF4-FFF2-40B4-BE49-F238E27FC236}">
                <a16:creationId xmlns:a16="http://schemas.microsoft.com/office/drawing/2014/main" id="{6EF7AA1E-39C7-443F-A079-E310BF3703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7308090">
            <a:off x="6287064" y="2096724"/>
            <a:ext cx="282105" cy="305094"/>
          </a:xfrm>
          <a:prstGeom prst="rect">
            <a:avLst/>
          </a:prstGeom>
          <a:effectLst/>
        </p:spPr>
      </p:pic>
      <p:pic>
        <p:nvPicPr>
          <p:cNvPr id="117" name="Graphique 116" descr="Engrenages">
            <a:extLst>
              <a:ext uri="{FF2B5EF4-FFF2-40B4-BE49-F238E27FC236}">
                <a16:creationId xmlns:a16="http://schemas.microsoft.com/office/drawing/2014/main" id="{FFA3B8D2-79C8-4B8A-99A5-3C328E6796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44841" y="2281822"/>
            <a:ext cx="305094" cy="282105"/>
          </a:xfrm>
          <a:prstGeom prst="rect">
            <a:avLst/>
          </a:prstGeom>
          <a:effectLst/>
        </p:spPr>
      </p:pic>
      <p:pic>
        <p:nvPicPr>
          <p:cNvPr id="118" name="Graphique 117" descr="Engrenages">
            <a:extLst>
              <a:ext uri="{FF2B5EF4-FFF2-40B4-BE49-F238E27FC236}">
                <a16:creationId xmlns:a16="http://schemas.microsoft.com/office/drawing/2014/main" id="{36061F52-E1B1-4E81-AF19-041CA92B4B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7308090">
            <a:off x="8059965" y="2096724"/>
            <a:ext cx="282105" cy="305094"/>
          </a:xfrm>
          <a:prstGeom prst="rect">
            <a:avLst/>
          </a:prstGeom>
          <a:effectLst/>
        </p:spPr>
      </p:pic>
      <p:sp>
        <p:nvSpPr>
          <p:cNvPr id="120" name="Forme 119">
            <a:extLst>
              <a:ext uri="{FF2B5EF4-FFF2-40B4-BE49-F238E27FC236}">
                <a16:creationId xmlns:a16="http://schemas.microsoft.com/office/drawing/2014/main" id="{08F06362-B322-4A78-BBA1-43819262D091}"/>
              </a:ext>
            </a:extLst>
          </p:cNvPr>
          <p:cNvSpPr/>
          <p:nvPr/>
        </p:nvSpPr>
        <p:spPr>
          <a:xfrm rot="10800000">
            <a:off x="3699235" y="1722995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1" name="Forme 120">
            <a:extLst>
              <a:ext uri="{FF2B5EF4-FFF2-40B4-BE49-F238E27FC236}">
                <a16:creationId xmlns:a16="http://schemas.microsoft.com/office/drawing/2014/main" id="{86631451-91EF-408E-B065-1528093D4A9A}"/>
              </a:ext>
            </a:extLst>
          </p:cNvPr>
          <p:cNvSpPr/>
          <p:nvPr/>
        </p:nvSpPr>
        <p:spPr>
          <a:xfrm rot="21182692">
            <a:off x="4595193" y="2059342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2" name="Forme 121">
            <a:extLst>
              <a:ext uri="{FF2B5EF4-FFF2-40B4-BE49-F238E27FC236}">
                <a16:creationId xmlns:a16="http://schemas.microsoft.com/office/drawing/2014/main" id="{3E34A8A5-88AC-481E-AF55-0A117376DEAC}"/>
              </a:ext>
            </a:extLst>
          </p:cNvPr>
          <p:cNvSpPr/>
          <p:nvPr/>
        </p:nvSpPr>
        <p:spPr>
          <a:xfrm rot="10800000">
            <a:off x="5491376" y="1732744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3" name="Forme 122">
            <a:extLst>
              <a:ext uri="{FF2B5EF4-FFF2-40B4-BE49-F238E27FC236}">
                <a16:creationId xmlns:a16="http://schemas.microsoft.com/office/drawing/2014/main" id="{BB58D518-3FA1-47FA-A1D9-F64B4C5DC127}"/>
              </a:ext>
            </a:extLst>
          </p:cNvPr>
          <p:cNvSpPr/>
          <p:nvPr/>
        </p:nvSpPr>
        <p:spPr>
          <a:xfrm rot="21182692">
            <a:off x="6364611" y="2049593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4" name="Forme 123">
            <a:extLst>
              <a:ext uri="{FF2B5EF4-FFF2-40B4-BE49-F238E27FC236}">
                <a16:creationId xmlns:a16="http://schemas.microsoft.com/office/drawing/2014/main" id="{F3EBA9AE-20EA-4C06-831B-78F7CB9E1990}"/>
              </a:ext>
            </a:extLst>
          </p:cNvPr>
          <p:cNvSpPr/>
          <p:nvPr/>
        </p:nvSpPr>
        <p:spPr>
          <a:xfrm rot="10800000">
            <a:off x="7260794" y="1722995"/>
            <a:ext cx="883801" cy="883801"/>
          </a:xfrm>
          <a:prstGeom prst="leftCircularArrow">
            <a:avLst>
              <a:gd name="adj1" fmla="val 5004"/>
              <a:gd name="adj2" fmla="val 0"/>
              <a:gd name="adj3" fmla="val 2419670"/>
              <a:gd name="adj4" fmla="val 9024489"/>
              <a:gd name="adj5" fmla="val 5839"/>
            </a:avLst>
          </a:prstGeom>
          <a:solidFill>
            <a:srgbClr val="4472C4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E0DA058E-156D-4CB1-810F-03364E39AC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456808"/>
              </p:ext>
            </p:extLst>
          </p:nvPr>
        </p:nvGraphicFramePr>
        <p:xfrm>
          <a:off x="4068763" y="4370388"/>
          <a:ext cx="5556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4" imgW="556200" imgH="467280" progId="AcroExch.Document.DC">
                  <p:embed/>
                </p:oleObj>
              </mc:Choice>
              <mc:Fallback>
                <p:oleObj name="Acrobat Document" showAsIcon="1" r:id="rId14" imgW="556200" imgH="467280" progId="AcroExch.Document.DC">
                  <p:embed/>
                  <p:pic>
                    <p:nvPicPr>
                      <p:cNvPr id="2" name="Objet 1">
                        <a:extLst>
                          <a:ext uri="{FF2B5EF4-FFF2-40B4-BE49-F238E27FC236}">
                            <a16:creationId xmlns:a16="http://schemas.microsoft.com/office/drawing/2014/main" id="{E0DA058E-156D-4CB1-810F-03364E39AC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68763" y="4370388"/>
                        <a:ext cx="55562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20870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D79D91-E83E-4E47-97DC-9BCE46B9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Arial Black" panose="020B0A04020102020204" pitchFamily="34" charset="0"/>
              </a:rPr>
              <a:t>CW1 DATAFLOW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091F6AF-44F8-487D-A21D-AFD0912D78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0524868-15D4-475C-82F3-57B8AD8C80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1076"/>
            <a:ext cx="3657600" cy="3661348"/>
          </a:xfrm>
        </p:spPr>
      </p:pic>
    </p:spTree>
    <p:extLst>
      <p:ext uri="{BB962C8B-B14F-4D97-AF65-F5344CB8AC3E}">
        <p14:creationId xmlns:p14="http://schemas.microsoft.com/office/powerpoint/2010/main" val="93815717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F56D4E-AB3A-43B1-B354-C48B4C77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25" y="240807"/>
            <a:ext cx="8606010" cy="324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3A75C4"/>
                </a:solidFill>
              </a:rPr>
              <a:t>DATA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CFF46-D180-4C7B-B2AD-0177E995A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248" y="4737600"/>
            <a:ext cx="337471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894E3C-CCE6-F242-84E3-BCBDD257A1E1}" type="slidenum">
              <a:rPr lang="fr-FR" smtClean="0">
                <a:solidFill>
                  <a:srgbClr val="4E4F54"/>
                </a:solidFill>
              </a:rPr>
              <a:pPr>
                <a:spcAft>
                  <a:spcPts val="600"/>
                </a:spcAft>
              </a:pPr>
              <a:t>17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143CEF-39D5-4212-90EC-C837B0258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225" y="476748"/>
            <a:ext cx="8606007" cy="2910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GLOBAL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2DE11-A2A2-4DB6-8ACB-543C847C30DC}"/>
              </a:ext>
            </a:extLst>
          </p:cNvPr>
          <p:cNvSpPr/>
          <p:nvPr/>
        </p:nvSpPr>
        <p:spPr>
          <a:xfrm>
            <a:off x="0" y="4480886"/>
            <a:ext cx="9144000" cy="6626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3" name="Flèche : haut 32">
            <a:extLst>
              <a:ext uri="{FF2B5EF4-FFF2-40B4-BE49-F238E27FC236}">
                <a16:creationId xmlns:a16="http://schemas.microsoft.com/office/drawing/2014/main" id="{9A794AFE-2454-4BFE-BBA6-1B1E98DD4C89}"/>
              </a:ext>
            </a:extLst>
          </p:cNvPr>
          <p:cNvSpPr/>
          <p:nvPr/>
        </p:nvSpPr>
        <p:spPr>
          <a:xfrm>
            <a:off x="4142645" y="4796284"/>
            <a:ext cx="213591" cy="202033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6287922-6D41-4A28-B0BA-9E91302E4758}"/>
              </a:ext>
            </a:extLst>
          </p:cNvPr>
          <p:cNvSpPr txBox="1"/>
          <p:nvPr/>
        </p:nvSpPr>
        <p:spPr>
          <a:xfrm>
            <a:off x="4426579" y="4796284"/>
            <a:ext cx="4522392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1000" b="1"/>
              <a:t>CW1 </a:t>
            </a:r>
            <a:r>
              <a:rPr lang="fr-FR" sz="1000" b="1" err="1"/>
              <a:t>objects</a:t>
            </a:r>
            <a:r>
              <a:rPr lang="fr-FR" sz="1000" b="1"/>
              <a:t> (</a:t>
            </a:r>
            <a:r>
              <a:rPr lang="fr-FR" sz="1000" b="1" err="1"/>
              <a:t>shipments</a:t>
            </a:r>
            <a:r>
              <a:rPr lang="fr-FR" sz="1000" b="1"/>
              <a:t>, consols, </a:t>
            </a:r>
            <a:r>
              <a:rPr lang="fr-FR" sz="1000" b="1" err="1"/>
              <a:t>evts</a:t>
            </a:r>
            <a:r>
              <a:rPr lang="fr-FR" sz="1000" b="1"/>
              <a:t>, docs, …) </a:t>
            </a:r>
            <a:r>
              <a:rPr lang="fr-FR" sz="1000" b="1" err="1"/>
              <a:t>pushed</a:t>
            </a:r>
            <a:r>
              <a:rPr lang="fr-FR" sz="1000" b="1"/>
              <a:t> live by trigger</a:t>
            </a:r>
            <a:endParaRPr lang="fr-FR" sz="800" b="1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EE74132-A82C-4649-8EC8-23149426FE16}"/>
              </a:ext>
            </a:extLst>
          </p:cNvPr>
          <p:cNvSpPr txBox="1"/>
          <p:nvPr/>
        </p:nvSpPr>
        <p:spPr>
          <a:xfrm>
            <a:off x="487547" y="4796284"/>
            <a:ext cx="287931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1000" b="1"/>
              <a:t>Financial transactions </a:t>
            </a:r>
            <a:r>
              <a:rPr lang="fr-FR" sz="700" b="1"/>
              <a:t>(5min) </a:t>
            </a:r>
            <a:r>
              <a:rPr lang="fr-FR" sz="1000" b="1"/>
              <a:t>&amp; Ops Data </a:t>
            </a:r>
            <a:r>
              <a:rPr lang="fr-FR" sz="700" b="1"/>
              <a:t>(1/</a:t>
            </a:r>
            <a:r>
              <a:rPr lang="fr-FR" sz="700" b="1" err="1"/>
              <a:t>day</a:t>
            </a:r>
            <a:r>
              <a:rPr lang="fr-FR" sz="700" b="1"/>
              <a:t>)</a:t>
            </a:r>
          </a:p>
          <a:p>
            <a:r>
              <a:rPr lang="fr-FR" sz="1000" b="1" err="1"/>
              <a:t>transmitted</a:t>
            </a:r>
            <a:r>
              <a:rPr lang="fr-FR" sz="1000" b="1"/>
              <a:t> to FBI </a:t>
            </a:r>
            <a:r>
              <a:rPr lang="fr-FR" sz="700" b="1"/>
              <a:t>(Financial &amp; BI)</a:t>
            </a:r>
          </a:p>
        </p:txBody>
      </p:sp>
      <p:sp>
        <p:nvSpPr>
          <p:cNvPr id="36" name="Flèche : haut 35">
            <a:extLst>
              <a:ext uri="{FF2B5EF4-FFF2-40B4-BE49-F238E27FC236}">
                <a16:creationId xmlns:a16="http://schemas.microsoft.com/office/drawing/2014/main" id="{84FB1955-CB23-45BE-B201-006C26F3F2D7}"/>
              </a:ext>
            </a:extLst>
          </p:cNvPr>
          <p:cNvSpPr/>
          <p:nvPr/>
        </p:nvSpPr>
        <p:spPr>
          <a:xfrm>
            <a:off x="200127" y="4503071"/>
            <a:ext cx="213591" cy="202033"/>
          </a:xfrm>
          <a:prstGeom prst="upArrow">
            <a:avLst/>
          </a:prstGeom>
          <a:solidFill>
            <a:srgbClr val="13B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A195CB1-2DFD-4573-AB56-0FD6C13DEE69}"/>
              </a:ext>
            </a:extLst>
          </p:cNvPr>
          <p:cNvSpPr txBox="1"/>
          <p:nvPr/>
        </p:nvSpPr>
        <p:spPr>
          <a:xfrm>
            <a:off x="497789" y="4503071"/>
            <a:ext cx="3558988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1000" b="1"/>
              <a:t>Compilation of JSON file (1/</a:t>
            </a:r>
            <a:r>
              <a:rPr lang="fr-FR" sz="1000" b="1" err="1"/>
              <a:t>day</a:t>
            </a:r>
            <a:r>
              <a:rPr lang="fr-FR" sz="1000" b="1"/>
              <a:t>) </a:t>
            </a:r>
            <a:r>
              <a:rPr lang="fr-FR" sz="1000" b="1" err="1"/>
              <a:t>company</a:t>
            </a:r>
            <a:r>
              <a:rPr lang="fr-FR" sz="1000" b="1"/>
              <a:t> per </a:t>
            </a:r>
            <a:r>
              <a:rPr lang="fr-FR" sz="1000" b="1" err="1"/>
              <a:t>company</a:t>
            </a:r>
            <a:endParaRPr lang="fr-FR" sz="1000" b="1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FE60E51-6316-40BB-973C-D86C9CBB42C5}"/>
              </a:ext>
            </a:extLst>
          </p:cNvPr>
          <p:cNvSpPr txBox="1"/>
          <p:nvPr/>
        </p:nvSpPr>
        <p:spPr>
          <a:xfrm>
            <a:off x="4426579" y="4503071"/>
            <a:ext cx="253306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1000" b="1"/>
              <a:t>DL (Distribution Layer) </a:t>
            </a:r>
            <a:r>
              <a:rPr lang="fr-FR" sz="1000" b="1" err="1"/>
              <a:t>calling</a:t>
            </a:r>
            <a:r>
              <a:rPr lang="fr-FR" sz="1000" b="1"/>
              <a:t> for CCN</a:t>
            </a:r>
          </a:p>
        </p:txBody>
      </p:sp>
      <p:sp>
        <p:nvSpPr>
          <p:cNvPr id="40" name="Flèche : double flèche verticale 39">
            <a:extLst>
              <a:ext uri="{FF2B5EF4-FFF2-40B4-BE49-F238E27FC236}">
                <a16:creationId xmlns:a16="http://schemas.microsoft.com/office/drawing/2014/main" id="{02921C98-C1B8-45C4-BD51-BCC11B96F492}"/>
              </a:ext>
            </a:extLst>
          </p:cNvPr>
          <p:cNvSpPr/>
          <p:nvPr/>
        </p:nvSpPr>
        <p:spPr>
          <a:xfrm rot="5400000">
            <a:off x="181694" y="4718075"/>
            <a:ext cx="192783" cy="349202"/>
          </a:xfrm>
          <a:prstGeom prst="up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42" name="Flèche : double flèche verticale 41">
            <a:extLst>
              <a:ext uri="{FF2B5EF4-FFF2-40B4-BE49-F238E27FC236}">
                <a16:creationId xmlns:a16="http://schemas.microsoft.com/office/drawing/2014/main" id="{F871FE9A-71F2-4009-A118-F26328A296CA}"/>
              </a:ext>
            </a:extLst>
          </p:cNvPr>
          <p:cNvSpPr/>
          <p:nvPr/>
        </p:nvSpPr>
        <p:spPr>
          <a:xfrm rot="5400000">
            <a:off x="4175924" y="4460444"/>
            <a:ext cx="192783" cy="337314"/>
          </a:xfrm>
          <a:prstGeom prst="upDown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9F4C5CD-26E4-43CA-A8AC-AEBBD14E9742}"/>
              </a:ext>
            </a:extLst>
          </p:cNvPr>
          <p:cNvGrpSpPr/>
          <p:nvPr/>
        </p:nvGrpSpPr>
        <p:grpSpPr>
          <a:xfrm>
            <a:off x="118572" y="1102655"/>
            <a:ext cx="6497381" cy="3091476"/>
            <a:chOff x="118572" y="917738"/>
            <a:chExt cx="7120941" cy="338397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572FF216-FB81-47C0-9B8D-3D3394863967}"/>
                </a:ext>
              </a:extLst>
            </p:cNvPr>
            <p:cNvSpPr/>
            <p:nvPr/>
          </p:nvSpPr>
          <p:spPr>
            <a:xfrm>
              <a:off x="499432" y="1032710"/>
              <a:ext cx="6740081" cy="119277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C6E33F5-D0BF-41C5-9E1B-E338B6EE5DA1}"/>
                </a:ext>
              </a:extLst>
            </p:cNvPr>
            <p:cNvSpPr/>
            <p:nvPr/>
          </p:nvSpPr>
          <p:spPr>
            <a:xfrm>
              <a:off x="2544459" y="2395385"/>
              <a:ext cx="3309347" cy="1906326"/>
            </a:xfrm>
            <a:prstGeom prst="roundRect">
              <a:avLst/>
            </a:prstGeom>
            <a:noFill/>
            <a:ln>
              <a:solidFill>
                <a:srgbClr val="47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40B2B1D4-49F3-4E45-8F8D-E5F29794B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759" y="2357012"/>
              <a:ext cx="692453" cy="292295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E98CC99-A591-45C5-BDA5-3F6F3F8EA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549" y="1857066"/>
              <a:ext cx="375200" cy="26124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AE8D1D2-22F0-46B0-9E10-DC67F154676E}"/>
                </a:ext>
              </a:extLst>
            </p:cNvPr>
            <p:cNvSpPr txBox="1"/>
            <p:nvPr/>
          </p:nvSpPr>
          <p:spPr>
            <a:xfrm>
              <a:off x="2971133" y="1891791"/>
              <a:ext cx="1161626" cy="27794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1050" b="1"/>
                <a:t>INFOCENTER</a:t>
              </a:r>
            </a:p>
          </p:txBody>
        </p:sp>
        <p:sp>
          <p:nvSpPr>
            <p:cNvPr id="19" name="Flèche : virage 18">
              <a:extLst>
                <a:ext uri="{FF2B5EF4-FFF2-40B4-BE49-F238E27FC236}">
                  <a16:creationId xmlns:a16="http://schemas.microsoft.com/office/drawing/2014/main" id="{B7CD3DB8-42A0-4AB0-9A4A-44542579BFD5}"/>
                </a:ext>
              </a:extLst>
            </p:cNvPr>
            <p:cNvSpPr/>
            <p:nvPr/>
          </p:nvSpPr>
          <p:spPr>
            <a:xfrm>
              <a:off x="4841101" y="1454982"/>
              <a:ext cx="936564" cy="1327831"/>
            </a:xfrm>
            <a:prstGeom prst="bentArrow">
              <a:avLst>
                <a:gd name="adj1" fmla="val 15629"/>
                <a:gd name="adj2" fmla="val 15464"/>
                <a:gd name="adj3" fmla="val 17107"/>
                <a:gd name="adj4" fmla="val 30032"/>
              </a:avLst>
            </a:prstGeom>
            <a:solidFill>
              <a:srgbClr val="47B3D7"/>
            </a:solidFill>
            <a:ln>
              <a:solidFill>
                <a:srgbClr val="47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>
                <a:solidFill>
                  <a:schemeClr val="tx1"/>
                </a:solidFill>
              </a:endParaRPr>
            </a:p>
          </p:txBody>
        </p: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C2D479A6-8639-42F1-A16B-15E687468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127" y="2956096"/>
              <a:ext cx="589208" cy="247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DD30B06-1F70-4152-B499-8FA6BA73E05C}"/>
                </a:ext>
              </a:extLst>
            </p:cNvPr>
            <p:cNvSpPr txBox="1"/>
            <p:nvPr/>
          </p:nvSpPr>
          <p:spPr>
            <a:xfrm>
              <a:off x="5069234" y="2951341"/>
              <a:ext cx="589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rial Black" panose="020B0A04020102020204" pitchFamily="34" charset="0"/>
                </a:rPr>
                <a:t>BUS</a:t>
              </a:r>
              <a:endParaRPr lang="en-US" sz="1200">
                <a:latin typeface="Arial Black" panose="020B0A04020102020204" pitchFamily="34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6153A5E-0789-4B4F-B37E-3CD1BE4C9538}"/>
                </a:ext>
              </a:extLst>
            </p:cNvPr>
            <p:cNvSpPr txBox="1"/>
            <p:nvPr/>
          </p:nvSpPr>
          <p:spPr>
            <a:xfrm>
              <a:off x="3202966" y="2895627"/>
              <a:ext cx="749145" cy="43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>
                  <a:latin typeface="Arial Black" panose="020B0A04020102020204" pitchFamily="34" charset="0"/>
                </a:rPr>
                <a:t>DL</a:t>
              </a:r>
            </a:p>
          </p:txBody>
        </p:sp>
        <p:sp>
          <p:nvSpPr>
            <p:cNvPr id="27" name="Flèche : haut 26">
              <a:extLst>
                <a:ext uri="{FF2B5EF4-FFF2-40B4-BE49-F238E27FC236}">
                  <a16:creationId xmlns:a16="http://schemas.microsoft.com/office/drawing/2014/main" id="{24FF9FF9-EFE0-4E32-9800-7C4EC1DBBDE2}"/>
                </a:ext>
              </a:extLst>
            </p:cNvPr>
            <p:cNvSpPr/>
            <p:nvPr/>
          </p:nvSpPr>
          <p:spPr>
            <a:xfrm>
              <a:off x="3467418" y="3289932"/>
              <a:ext cx="213591" cy="297107"/>
            </a:xfrm>
            <a:prstGeom prst="upArrow">
              <a:avLst/>
            </a:prstGeom>
            <a:solidFill>
              <a:srgbClr val="13B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C413DEA-398A-4FF8-A938-6E389433634A}"/>
                </a:ext>
              </a:extLst>
            </p:cNvPr>
            <p:cNvSpPr txBox="1"/>
            <p:nvPr/>
          </p:nvSpPr>
          <p:spPr>
            <a:xfrm>
              <a:off x="912687" y="1902449"/>
              <a:ext cx="1948692" cy="27794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1050" b="1"/>
                <a:t>ACCOUNTING SYSTEMS</a:t>
              </a:r>
            </a:p>
          </p:txBody>
        </p:sp>
        <p:sp>
          <p:nvSpPr>
            <p:cNvPr id="32" name="Flèche : virage 31">
              <a:extLst>
                <a:ext uri="{FF2B5EF4-FFF2-40B4-BE49-F238E27FC236}">
                  <a16:creationId xmlns:a16="http://schemas.microsoft.com/office/drawing/2014/main" id="{C83CA1F3-FC12-410B-80A0-8AECF26D725E}"/>
                </a:ext>
              </a:extLst>
            </p:cNvPr>
            <p:cNvSpPr/>
            <p:nvPr/>
          </p:nvSpPr>
          <p:spPr>
            <a:xfrm rot="16200000">
              <a:off x="1601240" y="2443196"/>
              <a:ext cx="1615490" cy="1353938"/>
            </a:xfrm>
            <a:prstGeom prst="bentArrow">
              <a:avLst>
                <a:gd name="adj1" fmla="val 12587"/>
                <a:gd name="adj2" fmla="val 15686"/>
                <a:gd name="adj3" fmla="val 15800"/>
                <a:gd name="adj4" fmla="val 19214"/>
              </a:avLst>
            </a:prstGeom>
            <a:solidFill>
              <a:srgbClr val="47B3D7"/>
            </a:solidFill>
            <a:ln>
              <a:solidFill>
                <a:srgbClr val="47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>
                <a:solidFill>
                  <a:schemeClr val="tx1"/>
                </a:solidFill>
              </a:endParaRPr>
            </a:p>
          </p:txBody>
        </p:sp>
        <p:sp>
          <p:nvSpPr>
            <p:cNvPr id="39" name="Flèche : double flèche verticale 38">
              <a:extLst>
                <a:ext uri="{FF2B5EF4-FFF2-40B4-BE49-F238E27FC236}">
                  <a16:creationId xmlns:a16="http://schemas.microsoft.com/office/drawing/2014/main" id="{0F7EFB3D-F253-4F69-BF68-90056A7D30C3}"/>
                </a:ext>
              </a:extLst>
            </p:cNvPr>
            <p:cNvSpPr/>
            <p:nvPr/>
          </p:nvSpPr>
          <p:spPr>
            <a:xfrm rot="5400000">
              <a:off x="4113767" y="3658122"/>
              <a:ext cx="192783" cy="417521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41" name="Flèche : double flèche verticale 40">
              <a:extLst>
                <a:ext uri="{FF2B5EF4-FFF2-40B4-BE49-F238E27FC236}">
                  <a16:creationId xmlns:a16="http://schemas.microsoft.com/office/drawing/2014/main" id="{F23A4B47-1BD0-4FA5-BE87-7A8BE888D676}"/>
                </a:ext>
              </a:extLst>
            </p:cNvPr>
            <p:cNvSpPr/>
            <p:nvPr/>
          </p:nvSpPr>
          <p:spPr>
            <a:xfrm rot="5400000">
              <a:off x="4095738" y="2903087"/>
              <a:ext cx="192783" cy="417521"/>
            </a:xfrm>
            <a:prstGeom prst="up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60BB04A8-75E4-4E6E-8B74-C6F39375ED75}"/>
                </a:ext>
              </a:extLst>
            </p:cNvPr>
            <p:cNvSpPr txBox="1"/>
            <p:nvPr/>
          </p:nvSpPr>
          <p:spPr>
            <a:xfrm rot="16200000">
              <a:off x="4370971" y="2156517"/>
              <a:ext cx="1095172" cy="2308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900" b="1">
                  <a:solidFill>
                    <a:srgbClr val="FFFFFF"/>
                  </a:solidFill>
                </a:rPr>
                <a:t>XUS / XUE / XUD</a:t>
              </a:r>
            </a:p>
          </p:txBody>
        </p:sp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2A4024DA-C7FE-4CFB-82A4-4D582B9C4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077" y="3658758"/>
              <a:ext cx="503303" cy="446085"/>
            </a:xfrm>
            <a:prstGeom prst="rect">
              <a:avLst/>
            </a:prstGeom>
          </p:spPr>
        </p:pic>
        <p:sp>
          <p:nvSpPr>
            <p:cNvPr id="47" name="Flèche : haut 46">
              <a:extLst>
                <a:ext uri="{FF2B5EF4-FFF2-40B4-BE49-F238E27FC236}">
                  <a16:creationId xmlns:a16="http://schemas.microsoft.com/office/drawing/2014/main" id="{E061BCE5-8842-46DC-AA3D-24C4CAFBA159}"/>
                </a:ext>
              </a:extLst>
            </p:cNvPr>
            <p:cNvSpPr/>
            <p:nvPr/>
          </p:nvSpPr>
          <p:spPr>
            <a:xfrm>
              <a:off x="4754932" y="3297160"/>
              <a:ext cx="213591" cy="297107"/>
            </a:xfrm>
            <a:prstGeom prst="up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D7F9627A-CBBA-4EC6-9709-4A6229B7A86C}"/>
                </a:ext>
              </a:extLst>
            </p:cNvPr>
            <p:cNvGrpSpPr/>
            <p:nvPr/>
          </p:nvGrpSpPr>
          <p:grpSpPr>
            <a:xfrm>
              <a:off x="6126251" y="2783301"/>
              <a:ext cx="692195" cy="613077"/>
              <a:chOff x="6594132" y="3117433"/>
              <a:chExt cx="692195" cy="613077"/>
            </a:xfrm>
          </p:grpSpPr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7FDEFE5E-7415-41D4-8422-D7112A2E37BC}"/>
                  </a:ext>
                </a:extLst>
              </p:cNvPr>
              <p:cNvSpPr/>
              <p:nvPr/>
            </p:nvSpPr>
            <p:spPr>
              <a:xfrm>
                <a:off x="6594132" y="3153651"/>
                <a:ext cx="692195" cy="57685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/>
              </a:p>
            </p:txBody>
          </p:sp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032102FA-BA85-42F9-8506-160ECC638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39416" y="3335056"/>
                <a:ext cx="605945" cy="327424"/>
              </a:xfrm>
              <a:prstGeom prst="rect">
                <a:avLst/>
              </a:prstGeom>
            </p:spPr>
          </p:pic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D887E25-138C-4931-BD7E-24F522ECCFB2}"/>
                  </a:ext>
                </a:extLst>
              </p:cNvPr>
              <p:cNvSpPr txBox="1"/>
              <p:nvPr/>
            </p:nvSpPr>
            <p:spPr>
              <a:xfrm>
                <a:off x="6658730" y="3117433"/>
                <a:ext cx="6126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>
                    <a:solidFill>
                      <a:srgbClr val="4E4F54"/>
                    </a:solidFill>
                  </a:rPr>
                  <a:t>MOIRA</a:t>
                </a:r>
              </a:p>
            </p:txBody>
          </p:sp>
        </p:grpSp>
        <p:sp>
          <p:nvSpPr>
            <p:cNvPr id="51" name="Flèche : courbe vers le bas 50">
              <a:extLst>
                <a:ext uri="{FF2B5EF4-FFF2-40B4-BE49-F238E27FC236}">
                  <a16:creationId xmlns:a16="http://schemas.microsoft.com/office/drawing/2014/main" id="{87ED12EA-267A-4614-8AFF-98EFA763FA47}"/>
                </a:ext>
              </a:extLst>
            </p:cNvPr>
            <p:cNvSpPr/>
            <p:nvPr/>
          </p:nvSpPr>
          <p:spPr>
            <a:xfrm>
              <a:off x="5302418" y="2730557"/>
              <a:ext cx="763365" cy="201983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>
                <a:solidFill>
                  <a:schemeClr val="tx1"/>
                </a:solidFill>
              </a:endParaRPr>
            </a:p>
          </p:txBody>
        </p:sp>
        <p:sp>
          <p:nvSpPr>
            <p:cNvPr id="52" name="Flèche : courbe vers le bas 51">
              <a:extLst>
                <a:ext uri="{FF2B5EF4-FFF2-40B4-BE49-F238E27FC236}">
                  <a16:creationId xmlns:a16="http://schemas.microsoft.com/office/drawing/2014/main" id="{871F8AE9-A5D4-48CD-AB98-6F2D5912C45C}"/>
                </a:ext>
              </a:extLst>
            </p:cNvPr>
            <p:cNvSpPr/>
            <p:nvPr/>
          </p:nvSpPr>
          <p:spPr>
            <a:xfrm rot="10800000">
              <a:off x="5286387" y="3213734"/>
              <a:ext cx="763366" cy="202032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>
                <a:solidFill>
                  <a:schemeClr val="tx1"/>
                </a:solidFill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5A3206AE-C260-4D29-8BDA-AEDBB3616CA9}"/>
                </a:ext>
              </a:extLst>
            </p:cNvPr>
            <p:cNvSpPr txBox="1"/>
            <p:nvPr/>
          </p:nvSpPr>
          <p:spPr>
            <a:xfrm>
              <a:off x="2049817" y="1230614"/>
              <a:ext cx="732893" cy="55399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1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SUN</a:t>
              </a:r>
            </a:p>
            <a:p>
              <a:r>
                <a:rPr lang="fr-FR" sz="1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IRIS</a:t>
              </a:r>
            </a:p>
            <a:p>
              <a:r>
                <a:rPr lang="fr-FR" sz="1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HERMES</a:t>
              </a:r>
            </a:p>
          </p:txBody>
        </p: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29043880-7F43-4C26-B906-91CC3379919F}"/>
                </a:ext>
              </a:extLst>
            </p:cNvPr>
            <p:cNvGrpSpPr/>
            <p:nvPr/>
          </p:nvGrpSpPr>
          <p:grpSpPr>
            <a:xfrm>
              <a:off x="3173884" y="1082517"/>
              <a:ext cx="792032" cy="741965"/>
              <a:chOff x="3546751" y="1082517"/>
              <a:chExt cx="792032" cy="741965"/>
            </a:xfrm>
          </p:grpSpPr>
          <p:pic>
            <p:nvPicPr>
              <p:cNvPr id="58" name="Image 57" descr="Une image contenant intérieur, arts de la table, vaisselle, casserole&#10;&#10;Description générée automatiquement">
                <a:extLst>
                  <a:ext uri="{FF2B5EF4-FFF2-40B4-BE49-F238E27FC236}">
                    <a16:creationId xmlns:a16="http://schemas.microsoft.com/office/drawing/2014/main" id="{A91F2DD1-733A-4D2C-97CE-4F31298B1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6751" y="1092609"/>
                <a:ext cx="792032" cy="731873"/>
              </a:xfrm>
              <a:prstGeom prst="rect">
                <a:avLst/>
              </a:prstGeom>
            </p:spPr>
          </p:pic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3ADE2AB5-FD0B-4A8A-BC05-0F88B7DA6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3353" y="1082517"/>
                <a:ext cx="303950" cy="279778"/>
              </a:xfrm>
              <a:prstGeom prst="rect">
                <a:avLst/>
              </a:prstGeom>
            </p:spPr>
          </p:pic>
        </p:grpSp>
        <p:pic>
          <p:nvPicPr>
            <p:cNvPr id="59" name="Image 58" descr="Une image contenant intérieur, arts de la table, vaisselle, casserole&#10;&#10;Description générée automatiquement">
              <a:extLst>
                <a:ext uri="{FF2B5EF4-FFF2-40B4-BE49-F238E27FC236}">
                  <a16:creationId xmlns:a16="http://schemas.microsoft.com/office/drawing/2014/main" id="{C907BACD-2DE5-4D7C-B4FB-A19F6E9EB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018" y="1119754"/>
              <a:ext cx="792032" cy="731873"/>
            </a:xfrm>
            <a:prstGeom prst="rect">
              <a:avLst/>
            </a:prstGeom>
          </p:spPr>
        </p:pic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1465D99E-618E-4AE0-843F-6C0FBD503343}"/>
                </a:ext>
              </a:extLst>
            </p:cNvPr>
            <p:cNvSpPr/>
            <p:nvPr/>
          </p:nvSpPr>
          <p:spPr>
            <a:xfrm>
              <a:off x="118572" y="917738"/>
              <a:ext cx="1109716" cy="459096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DATABASES</a:t>
              </a:r>
            </a:p>
          </p:txBody>
        </p:sp>
        <p:sp>
          <p:nvSpPr>
            <p:cNvPr id="62" name="Flèche : haut 61">
              <a:extLst>
                <a:ext uri="{FF2B5EF4-FFF2-40B4-BE49-F238E27FC236}">
                  <a16:creationId xmlns:a16="http://schemas.microsoft.com/office/drawing/2014/main" id="{11F8DE50-868A-4ECC-8C1D-C10648389928}"/>
                </a:ext>
              </a:extLst>
            </p:cNvPr>
            <p:cNvSpPr/>
            <p:nvPr/>
          </p:nvSpPr>
          <p:spPr>
            <a:xfrm>
              <a:off x="3400393" y="2100633"/>
              <a:ext cx="330399" cy="661431"/>
            </a:xfrm>
            <a:prstGeom prst="upArrow">
              <a:avLst>
                <a:gd name="adj1" fmla="val 49444"/>
                <a:gd name="adj2" fmla="val 54896"/>
              </a:avLst>
            </a:prstGeom>
            <a:solidFill>
              <a:srgbClr val="47B3D7"/>
            </a:solidFill>
            <a:ln>
              <a:solidFill>
                <a:srgbClr val="47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>
                <a:solidFill>
                  <a:schemeClr val="tx1"/>
                </a:solidFill>
              </a:endParaRPr>
            </a:p>
          </p:txBody>
        </p: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8ACCFCEA-A221-4864-B3C2-955EEFC305C6}"/>
                </a:ext>
              </a:extLst>
            </p:cNvPr>
            <p:cNvGrpSpPr/>
            <p:nvPr/>
          </p:nvGrpSpPr>
          <p:grpSpPr>
            <a:xfrm>
              <a:off x="5838133" y="1103919"/>
              <a:ext cx="792032" cy="741965"/>
              <a:chOff x="3546751" y="1082517"/>
              <a:chExt cx="792032" cy="741965"/>
            </a:xfrm>
          </p:grpSpPr>
          <p:pic>
            <p:nvPicPr>
              <p:cNvPr id="65" name="Image 64" descr="Une image contenant intérieur, arts de la table, vaisselle, casserole&#10;&#10;Description générée automatiquement">
                <a:extLst>
                  <a:ext uri="{FF2B5EF4-FFF2-40B4-BE49-F238E27FC236}">
                    <a16:creationId xmlns:a16="http://schemas.microsoft.com/office/drawing/2014/main" id="{D09AFA65-3D6D-4EBC-8FDE-F542B064A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6751" y="1092609"/>
                <a:ext cx="792032" cy="731873"/>
              </a:xfrm>
              <a:prstGeom prst="rect">
                <a:avLst/>
              </a:prstGeom>
            </p:spPr>
          </p:pic>
          <p:pic>
            <p:nvPicPr>
              <p:cNvPr id="66" name="Image 65">
                <a:extLst>
                  <a:ext uri="{FF2B5EF4-FFF2-40B4-BE49-F238E27FC236}">
                    <a16:creationId xmlns:a16="http://schemas.microsoft.com/office/drawing/2014/main" id="{D9592579-08AC-4119-8B6B-3FD7EB8B3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3353" y="1082517"/>
                <a:ext cx="303950" cy="279778"/>
              </a:xfrm>
              <a:prstGeom prst="rect">
                <a:avLst/>
              </a:prstGeom>
            </p:spPr>
          </p:pic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D9ACCD0-F0B7-451D-945C-5A061845925E}"/>
                </a:ext>
              </a:extLst>
            </p:cNvPr>
            <p:cNvSpPr txBox="1"/>
            <p:nvPr/>
          </p:nvSpPr>
          <p:spPr>
            <a:xfrm>
              <a:off x="3202966" y="3643178"/>
              <a:ext cx="749145" cy="43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>
                  <a:latin typeface="Arial Black" panose="020B0A04020102020204" pitchFamily="34" charset="0"/>
                </a:rPr>
                <a:t>FBI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295FC18D-668B-4C5F-8646-CA1754DA23F1}"/>
                </a:ext>
              </a:extLst>
            </p:cNvPr>
            <p:cNvSpPr txBox="1"/>
            <p:nvPr/>
          </p:nvSpPr>
          <p:spPr>
            <a:xfrm rot="16200000">
              <a:off x="1255116" y="3004748"/>
              <a:ext cx="1370888" cy="2308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900" b="1">
                  <a:solidFill>
                    <a:srgbClr val="FFFFFF"/>
                  </a:solidFill>
                </a:rPr>
                <a:t>TRANSACTION JSON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6A120814-732B-4FC6-A4C7-7D755FF55F7E}"/>
                </a:ext>
              </a:extLst>
            </p:cNvPr>
            <p:cNvSpPr txBox="1"/>
            <p:nvPr/>
          </p:nvSpPr>
          <p:spPr>
            <a:xfrm rot="16200000">
              <a:off x="3164389" y="2331386"/>
              <a:ext cx="793807" cy="2308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900" b="1">
                  <a:solidFill>
                    <a:srgbClr val="FFFFFF"/>
                  </a:solidFill>
                </a:rPr>
                <a:t>FLAT  FILE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D092D015-38AD-4F9D-836B-229FAC543E54}"/>
                </a:ext>
              </a:extLst>
            </p:cNvPr>
            <p:cNvSpPr txBox="1"/>
            <p:nvPr/>
          </p:nvSpPr>
          <p:spPr>
            <a:xfrm rot="16200000">
              <a:off x="3543242" y="2471083"/>
              <a:ext cx="465192" cy="20005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fr-FR" sz="700" b="1">
                  <a:solidFill>
                    <a:srgbClr val="47B3D7"/>
                  </a:solidFill>
                </a:rPr>
                <a:t>1 / </a:t>
              </a:r>
              <a:r>
                <a:rPr lang="fr-FR" sz="700" b="1" err="1">
                  <a:solidFill>
                    <a:srgbClr val="47B3D7"/>
                  </a:solidFill>
                </a:rPr>
                <a:t>day</a:t>
              </a:r>
              <a:endParaRPr lang="fr-FR" sz="700" b="1">
                <a:solidFill>
                  <a:srgbClr val="47B3D7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E505EDE0-7E36-4269-91E1-35167A9EC87C}"/>
                </a:ext>
              </a:extLst>
            </p:cNvPr>
            <p:cNvSpPr txBox="1"/>
            <p:nvPr/>
          </p:nvSpPr>
          <p:spPr>
            <a:xfrm rot="16200000">
              <a:off x="4646389" y="2097911"/>
              <a:ext cx="1061926" cy="33731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700" b="1" dirty="0">
                  <a:solidFill>
                    <a:srgbClr val="47B3D7"/>
                  </a:solidFill>
                </a:rPr>
                <a:t>Manual Trigger or </a:t>
              </a:r>
            </a:p>
            <a:p>
              <a:r>
                <a:rPr lang="fr-FR" sz="700" b="1" dirty="0">
                  <a:solidFill>
                    <a:srgbClr val="47B3D7"/>
                  </a:solidFill>
                </a:rPr>
                <a:t>Phase update</a:t>
              </a: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C1EA3E52-0E59-41A5-B41E-4FB3F3334E71}"/>
                </a:ext>
              </a:extLst>
            </p:cNvPr>
            <p:cNvSpPr txBox="1"/>
            <p:nvPr/>
          </p:nvSpPr>
          <p:spPr>
            <a:xfrm rot="16200000">
              <a:off x="1596459" y="2988184"/>
              <a:ext cx="1121892" cy="2192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sz="700" b="1">
                  <a:solidFill>
                    <a:srgbClr val="47B3D7"/>
                  </a:solidFill>
                </a:rPr>
                <a:t>Trigger </a:t>
              </a:r>
              <a:r>
                <a:rPr lang="fr-FR" sz="700" b="1" err="1">
                  <a:solidFill>
                    <a:srgbClr val="47B3D7"/>
                  </a:solidFill>
                </a:rPr>
                <a:t>Invoice</a:t>
              </a:r>
              <a:endParaRPr lang="fr-FR" sz="700" b="1">
                <a:solidFill>
                  <a:srgbClr val="47B3D7"/>
                </a:solidFill>
              </a:endParaRPr>
            </a:p>
          </p:txBody>
        </p:sp>
        <p:sp>
          <p:nvSpPr>
            <p:cNvPr id="5" name="Flèche : double flèche verticale 4">
              <a:extLst>
                <a:ext uri="{FF2B5EF4-FFF2-40B4-BE49-F238E27FC236}">
                  <a16:creationId xmlns:a16="http://schemas.microsoft.com/office/drawing/2014/main" id="{4FD60DF3-B5D9-428D-89B3-15FFDC11BD50}"/>
                </a:ext>
              </a:extLst>
            </p:cNvPr>
            <p:cNvSpPr/>
            <p:nvPr/>
          </p:nvSpPr>
          <p:spPr>
            <a:xfrm rot="5400000">
              <a:off x="4742233" y="568589"/>
              <a:ext cx="275027" cy="1496202"/>
            </a:xfrm>
            <a:prstGeom prst="upDownArrow">
              <a:avLst/>
            </a:prstGeom>
            <a:solidFill>
              <a:srgbClr val="47B3D7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48">
            <a:extLst>
              <a:ext uri="{FF2B5EF4-FFF2-40B4-BE49-F238E27FC236}">
                <a16:creationId xmlns:a16="http://schemas.microsoft.com/office/drawing/2014/main" id="{9A9DF3EA-41A0-44A3-BBD0-0D8DBB31196C}"/>
              </a:ext>
            </a:extLst>
          </p:cNvPr>
          <p:cNvSpPr txBox="1"/>
          <p:nvPr/>
        </p:nvSpPr>
        <p:spPr>
          <a:xfrm>
            <a:off x="6954212" y="1296891"/>
            <a:ext cx="2118050" cy="2592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1"/>
              </a:lnSpc>
            </a:pPr>
            <a:r>
              <a:rPr lang="en-US" sz="1050" b="1" spc="32">
                <a:solidFill>
                  <a:srgbClr val="3C5679"/>
                </a:solidFill>
              </a:rPr>
              <a:t>KEY POINTS</a:t>
            </a:r>
          </a:p>
          <a:p>
            <a:pPr marL="171450" indent="-171450">
              <a:lnSpc>
                <a:spcPts val="1701"/>
              </a:lnSpc>
              <a:buFont typeface="Arial" panose="020B0604020202020204" pitchFamily="34" charset="0"/>
              <a:buChar char="•"/>
            </a:pPr>
            <a:r>
              <a:rPr lang="en-US" sz="1050" spc="32">
                <a:solidFill>
                  <a:srgbClr val="3C5679"/>
                </a:solidFill>
              </a:rPr>
              <a:t>No direct transmission</a:t>
            </a:r>
          </a:p>
          <a:p>
            <a:pPr marL="171450" indent="-171450">
              <a:lnSpc>
                <a:spcPts val="1701"/>
              </a:lnSpc>
              <a:buFont typeface="Arial" panose="020B0604020202020204" pitchFamily="34" charset="0"/>
              <a:buChar char="•"/>
            </a:pPr>
            <a:r>
              <a:rPr lang="en-US" sz="1050" spc="32">
                <a:solidFill>
                  <a:srgbClr val="3C5679"/>
                </a:solidFill>
              </a:rPr>
              <a:t>Multiple layers / enrichment</a:t>
            </a:r>
          </a:p>
          <a:p>
            <a:pPr marL="171450" indent="-171450">
              <a:lnSpc>
                <a:spcPts val="1701"/>
              </a:lnSpc>
              <a:buFont typeface="Arial" panose="020B0604020202020204" pitchFamily="34" charset="0"/>
              <a:buChar char="•"/>
            </a:pPr>
            <a:r>
              <a:rPr lang="en-US" sz="1050" spc="32">
                <a:solidFill>
                  <a:srgbClr val="3C5679"/>
                </a:solidFill>
              </a:rPr>
              <a:t>Variable Freshness </a:t>
            </a:r>
          </a:p>
          <a:p>
            <a:pPr algn="ctr">
              <a:lnSpc>
                <a:spcPts val="1701"/>
              </a:lnSpc>
            </a:pPr>
            <a:endParaRPr lang="en-US" sz="1050" spc="32">
              <a:solidFill>
                <a:srgbClr val="3C5679"/>
              </a:solidFill>
            </a:endParaRPr>
          </a:p>
          <a:p>
            <a:pPr algn="ctr">
              <a:lnSpc>
                <a:spcPts val="1701"/>
              </a:lnSpc>
            </a:pPr>
            <a:r>
              <a:rPr lang="en-US" sz="1050" b="1" spc="32">
                <a:solidFill>
                  <a:srgbClr val="3C5679"/>
                </a:solidFill>
              </a:rPr>
              <a:t>IMPACTS</a:t>
            </a:r>
            <a:r>
              <a:rPr lang="en-US" sz="1050" spc="32">
                <a:solidFill>
                  <a:srgbClr val="3C5679"/>
                </a:solidFill>
              </a:rPr>
              <a:t> </a:t>
            </a:r>
          </a:p>
          <a:p>
            <a:pPr marL="171450" indent="-171450">
              <a:lnSpc>
                <a:spcPts val="1701"/>
              </a:lnSpc>
              <a:buFont typeface="Arial" panose="020B0604020202020204" pitchFamily="34" charset="0"/>
              <a:buChar char="•"/>
            </a:pPr>
            <a:r>
              <a:rPr lang="en-US" sz="1050" spc="32">
                <a:solidFill>
                  <a:srgbClr val="3C5679"/>
                </a:solidFill>
              </a:rPr>
              <a:t>Desynchronization of DB</a:t>
            </a:r>
          </a:p>
          <a:p>
            <a:pPr marL="171450" indent="-171450">
              <a:lnSpc>
                <a:spcPts val="1701"/>
              </a:lnSpc>
              <a:buFont typeface="Arial" panose="020B0604020202020204" pitchFamily="34" charset="0"/>
              <a:buChar char="•"/>
            </a:pPr>
            <a:r>
              <a:rPr lang="en-US" sz="1050" spc="32">
                <a:solidFill>
                  <a:srgbClr val="3C5679"/>
                </a:solidFill>
              </a:rPr>
              <a:t>Loss of data in complex ecosystem</a:t>
            </a:r>
          </a:p>
          <a:p>
            <a:pPr algn="ctr">
              <a:lnSpc>
                <a:spcPts val="1701"/>
              </a:lnSpc>
            </a:pPr>
            <a:endParaRPr lang="en-US" sz="1050" spc="32">
              <a:solidFill>
                <a:srgbClr val="3C5679"/>
              </a:solidFill>
            </a:endParaRPr>
          </a:p>
          <a:p>
            <a:pPr algn="ctr">
              <a:lnSpc>
                <a:spcPts val="1701"/>
              </a:lnSpc>
            </a:pPr>
            <a:r>
              <a:rPr lang="en-US" sz="1050" b="1" spc="32">
                <a:solidFill>
                  <a:srgbClr val="3C5679"/>
                </a:solidFill>
              </a:rPr>
              <a:t>CONSEQUENCE</a:t>
            </a:r>
          </a:p>
          <a:p>
            <a:pPr marL="171450" indent="-171450">
              <a:lnSpc>
                <a:spcPts val="1701"/>
              </a:lnSpc>
              <a:buFont typeface="Arial" panose="020B0604020202020204" pitchFamily="34" charset="0"/>
              <a:buChar char="•"/>
            </a:pPr>
            <a:r>
              <a:rPr lang="en-US" sz="1050" spc="32">
                <a:solidFill>
                  <a:srgbClr val="3C5679"/>
                </a:solidFill>
              </a:rPr>
              <a:t>DQ (not related to ops)</a:t>
            </a:r>
          </a:p>
        </p:txBody>
      </p:sp>
    </p:spTree>
    <p:extLst>
      <p:ext uri="{BB962C8B-B14F-4D97-AF65-F5344CB8AC3E}">
        <p14:creationId xmlns:p14="http://schemas.microsoft.com/office/powerpoint/2010/main" val="141752661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82145B-797C-41F0-93A8-8B451BDF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3A75C4"/>
                </a:solidFill>
              </a:rPr>
              <a:t>DATA FLOW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11D92EA-D71B-4C9F-8A38-C5146236E5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18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312004-53A3-4BDD-808D-672AC714D6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225" y="474611"/>
            <a:ext cx="8606007" cy="29109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ZOOM INTO XUS / XUE / XUD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842866-B833-4DAB-B1F9-E01B4928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94" y="934044"/>
            <a:ext cx="1106740" cy="1204311"/>
          </a:xfrm>
          <a:prstGeom prst="rect">
            <a:avLst/>
          </a:prstGeom>
          <a:ln w="12700" cap="rnd">
            <a:solidFill>
              <a:srgbClr val="47B3D7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5FEA170-E33E-4F09-AC10-32C86477F7BE}"/>
              </a:ext>
            </a:extLst>
          </p:cNvPr>
          <p:cNvSpPr txBox="1"/>
          <p:nvPr/>
        </p:nvSpPr>
        <p:spPr>
          <a:xfrm>
            <a:off x="75990" y="1048890"/>
            <a:ext cx="795988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/>
              <a:t>By trigger, CW1 </a:t>
            </a:r>
            <a:r>
              <a:rPr lang="fr-FR" sz="1100" err="1"/>
              <a:t>generates</a:t>
            </a:r>
            <a:r>
              <a:rPr lang="fr-FR" sz="1100"/>
              <a:t> standard XML files for communication, </a:t>
            </a:r>
            <a:r>
              <a:rPr lang="fr-FR" sz="1100" err="1"/>
              <a:t>namely</a:t>
            </a:r>
            <a:endParaRPr lang="fr-FR" sz="1100"/>
          </a:p>
          <a:p>
            <a:pPr marL="800100" lvl="1" indent="-342900">
              <a:buAutoNum type="arabicPeriod"/>
            </a:pPr>
            <a:r>
              <a:rPr lang="fr-FR" sz="1100"/>
              <a:t>XUS : </a:t>
            </a:r>
            <a:r>
              <a:rPr lang="fr-FR" sz="1100" err="1"/>
              <a:t>contains</a:t>
            </a:r>
            <a:r>
              <a:rPr lang="fr-FR" sz="1100"/>
              <a:t> n </a:t>
            </a:r>
            <a:r>
              <a:rPr lang="fr-FR" sz="1100" err="1"/>
              <a:t>shipment</a:t>
            </a:r>
            <a:r>
              <a:rPr lang="fr-FR" sz="1100"/>
              <a:t>(s) and/or n consol(s) info &amp; </a:t>
            </a:r>
            <a:r>
              <a:rPr lang="fr-FR" sz="1100" err="1"/>
              <a:t>related</a:t>
            </a:r>
            <a:r>
              <a:rPr lang="fr-FR" sz="1100"/>
              <a:t> information (CCN, UM, UC,…)</a:t>
            </a:r>
          </a:p>
          <a:p>
            <a:pPr marL="800100" lvl="1" indent="-342900">
              <a:buAutoNum type="arabicPeriod"/>
            </a:pPr>
            <a:r>
              <a:rPr lang="fr-FR" sz="1100"/>
              <a:t>XUE : </a:t>
            </a:r>
            <a:r>
              <a:rPr lang="fr-FR" sz="1100" err="1"/>
              <a:t>contains</a:t>
            </a:r>
            <a:r>
              <a:rPr lang="fr-FR" sz="1100"/>
              <a:t> </a:t>
            </a:r>
            <a:r>
              <a:rPr lang="fr-FR" sz="1100" err="1"/>
              <a:t>evts</a:t>
            </a:r>
            <a:r>
              <a:rPr lang="fr-FR" sz="1100"/>
              <a:t> (« </a:t>
            </a:r>
            <a:r>
              <a:rPr lang="fr-FR" sz="1100" err="1"/>
              <a:t>milestones</a:t>
            </a:r>
            <a:r>
              <a:rPr lang="fr-FR" sz="1100"/>
              <a:t> »). 1 XUE = 1 EVT</a:t>
            </a:r>
          </a:p>
          <a:p>
            <a:pPr marL="800100" lvl="1" indent="-342900">
              <a:buAutoNum type="arabicPeriod"/>
            </a:pPr>
            <a:r>
              <a:rPr lang="fr-FR" sz="1100"/>
              <a:t>XUD : </a:t>
            </a:r>
            <a:r>
              <a:rPr lang="fr-FR" sz="1100" err="1"/>
              <a:t>contains</a:t>
            </a:r>
            <a:r>
              <a:rPr lang="fr-FR" sz="1100"/>
              <a:t> docs</a:t>
            </a:r>
          </a:p>
          <a:p>
            <a:pPr marL="800100" lvl="1" indent="-342900">
              <a:buAutoNum type="arabicPeriod"/>
            </a:pPr>
            <a:r>
              <a:rPr lang="fr-FR" sz="1100"/>
              <a:t>XUT : </a:t>
            </a:r>
            <a:r>
              <a:rPr lang="fr-FR" sz="1100" err="1"/>
              <a:t>contains</a:t>
            </a:r>
            <a:r>
              <a:rPr lang="fr-FR" sz="1100"/>
              <a:t> </a:t>
            </a:r>
            <a:r>
              <a:rPr lang="fr-FR" sz="1100" err="1"/>
              <a:t>invoices</a:t>
            </a:r>
            <a:r>
              <a:rPr lang="fr-FR" sz="1100"/>
              <a:t> (LINK FAC)</a:t>
            </a:r>
          </a:p>
          <a:p>
            <a:pPr lvl="1"/>
            <a:endParaRPr lang="fr-FR" sz="1100"/>
          </a:p>
          <a:p>
            <a:pPr lvl="1"/>
            <a:r>
              <a:rPr lang="fr-FR" sz="1100"/>
              <a:t>XUE or XUD </a:t>
            </a:r>
            <a:r>
              <a:rPr lang="fr-FR" sz="1100" err="1"/>
              <a:t>cannot</a:t>
            </a:r>
            <a:r>
              <a:rPr lang="fr-FR" sz="1100"/>
              <a:t> </a:t>
            </a:r>
            <a:r>
              <a:rPr lang="fr-FR" sz="1100" err="1"/>
              <a:t>be</a:t>
            </a:r>
            <a:r>
              <a:rPr lang="fr-FR" sz="1100"/>
              <a:t> </a:t>
            </a:r>
            <a:r>
              <a:rPr lang="fr-FR" sz="1100" err="1"/>
              <a:t>processed</a:t>
            </a:r>
            <a:r>
              <a:rPr lang="fr-FR" sz="1100"/>
              <a:t> if an initial XUS </a:t>
            </a:r>
            <a:r>
              <a:rPr lang="fr-FR" sz="1100" err="1"/>
              <a:t>containing</a:t>
            </a:r>
            <a:r>
              <a:rPr lang="fr-FR" sz="1100"/>
              <a:t> </a:t>
            </a:r>
            <a:r>
              <a:rPr lang="fr-FR" sz="1100" err="1"/>
              <a:t>proper</a:t>
            </a:r>
            <a:r>
              <a:rPr lang="fr-FR" sz="1100"/>
              <a:t> source </a:t>
            </a:r>
            <a:r>
              <a:rPr lang="fr-FR" sz="1100" err="1"/>
              <a:t>object</a:t>
            </a:r>
            <a:r>
              <a:rPr lang="fr-FR" sz="1100"/>
              <a:t> info has not been </a:t>
            </a:r>
            <a:r>
              <a:rPr lang="fr-FR" sz="1100" err="1"/>
              <a:t>through</a:t>
            </a:r>
            <a:endParaRPr lang="fr-FR" sz="1100"/>
          </a:p>
          <a:p>
            <a:pPr lvl="1"/>
            <a:endParaRPr lang="fr-FR" sz="1100"/>
          </a:p>
          <a:p>
            <a:pPr lvl="1"/>
            <a:r>
              <a:rPr lang="fr-FR" sz="1100"/>
              <a:t>TOM BUS </a:t>
            </a:r>
            <a:r>
              <a:rPr lang="fr-FR" sz="1100" err="1"/>
              <a:t>allocates</a:t>
            </a:r>
            <a:r>
              <a:rPr lang="fr-FR" sz="1100"/>
              <a:t> a header to </a:t>
            </a:r>
            <a:r>
              <a:rPr lang="fr-FR" sz="1100" err="1"/>
              <a:t>XU’x</a:t>
            </a:r>
            <a:r>
              <a:rPr lang="fr-FR" sz="1100"/>
              <a:t> for </a:t>
            </a:r>
            <a:r>
              <a:rPr lang="fr-FR" sz="1100" err="1"/>
              <a:t>proper</a:t>
            </a:r>
            <a:r>
              <a:rPr lang="fr-FR" sz="1100"/>
              <a:t> </a:t>
            </a:r>
            <a:r>
              <a:rPr lang="fr-FR" sz="1100" err="1"/>
              <a:t>routing</a:t>
            </a:r>
            <a:r>
              <a:rPr lang="fr-FR" sz="1100"/>
              <a:t> </a:t>
            </a:r>
            <a:r>
              <a:rPr lang="fr-FR" sz="1100" err="1"/>
              <a:t>into</a:t>
            </a:r>
            <a:r>
              <a:rPr lang="fr-FR" sz="1100"/>
              <a:t> LINK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BF4F8A2-E360-488A-AFC1-EC8A6C9B7DE3}"/>
              </a:ext>
            </a:extLst>
          </p:cNvPr>
          <p:cNvSpPr/>
          <p:nvPr/>
        </p:nvSpPr>
        <p:spPr>
          <a:xfrm>
            <a:off x="3779909" y="2663655"/>
            <a:ext cx="1682585" cy="1017161"/>
          </a:xfrm>
          <a:prstGeom prst="roundRect">
            <a:avLst/>
          </a:prstGeom>
          <a:solidFill>
            <a:srgbClr val="47B3D7">
              <a:alpha val="22000"/>
            </a:srgbClr>
          </a:solidFill>
          <a:ln>
            <a:solidFill>
              <a:srgbClr val="47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0BE930D-8C64-47D5-85E4-17287A652F65}"/>
              </a:ext>
            </a:extLst>
          </p:cNvPr>
          <p:cNvSpPr/>
          <p:nvPr/>
        </p:nvSpPr>
        <p:spPr>
          <a:xfrm rot="5400000">
            <a:off x="4225531" y="1627203"/>
            <a:ext cx="839203" cy="3244635"/>
          </a:xfrm>
          <a:prstGeom prst="upArrow">
            <a:avLst/>
          </a:prstGeom>
          <a:solidFill>
            <a:srgbClr val="13B1A5"/>
          </a:solidFill>
          <a:ln>
            <a:solidFill>
              <a:srgbClr val="13B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AC4A4C4-14CD-4575-BA46-09A9C1B1D376}"/>
              </a:ext>
            </a:extLst>
          </p:cNvPr>
          <p:cNvCxnSpPr/>
          <p:nvPr/>
        </p:nvCxnSpPr>
        <p:spPr>
          <a:xfrm>
            <a:off x="3022815" y="3154007"/>
            <a:ext cx="2070954" cy="0"/>
          </a:xfrm>
          <a:prstGeom prst="straightConnector1">
            <a:avLst/>
          </a:prstGeom>
          <a:solidFill>
            <a:srgbClr val="13B1A5"/>
          </a:solidFill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3D59C6B-7F9E-474C-BCD5-67C7F03F58A7}"/>
              </a:ext>
            </a:extLst>
          </p:cNvPr>
          <p:cNvCxnSpPr/>
          <p:nvPr/>
        </p:nvCxnSpPr>
        <p:spPr>
          <a:xfrm>
            <a:off x="3022815" y="3340836"/>
            <a:ext cx="2070954" cy="0"/>
          </a:xfrm>
          <a:prstGeom prst="straightConnector1">
            <a:avLst/>
          </a:prstGeom>
          <a:solidFill>
            <a:srgbClr val="13B1A5"/>
          </a:solidFill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C9EF165E-CA38-4C1C-A2CA-A29CECB254A7}"/>
              </a:ext>
            </a:extLst>
          </p:cNvPr>
          <p:cNvSpPr txBox="1"/>
          <p:nvPr/>
        </p:nvSpPr>
        <p:spPr>
          <a:xfrm>
            <a:off x="5630677" y="3122253"/>
            <a:ext cx="52792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b="1">
                <a:solidFill>
                  <a:srgbClr val="006666"/>
                </a:solidFill>
              </a:rPr>
              <a:t>XUS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2E2EB1-297C-4656-A63C-E52A956E0AA2}"/>
              </a:ext>
            </a:extLst>
          </p:cNvPr>
          <p:cNvSpPr txBox="1"/>
          <p:nvPr/>
        </p:nvSpPr>
        <p:spPr>
          <a:xfrm>
            <a:off x="5080685" y="3020390"/>
            <a:ext cx="52792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b="1">
                <a:solidFill>
                  <a:srgbClr val="FFFF00"/>
                </a:solidFill>
              </a:rPr>
              <a:t>XUE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0CE0018-99D5-44C1-A96C-0668CBB9AC33}"/>
              </a:ext>
            </a:extLst>
          </p:cNvPr>
          <p:cNvSpPr txBox="1"/>
          <p:nvPr/>
        </p:nvSpPr>
        <p:spPr>
          <a:xfrm>
            <a:off x="5078730" y="3210271"/>
            <a:ext cx="5654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b="1">
                <a:solidFill>
                  <a:srgbClr val="C00000"/>
                </a:solidFill>
              </a:rPr>
              <a:t>XUD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ED84F0C-D957-4276-B399-767B264B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332" y="2945953"/>
            <a:ext cx="575981" cy="5724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0D4D720-9557-4015-A799-0637EEE2F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313" y="2939034"/>
            <a:ext cx="598562" cy="467338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36C35BB-88B0-4C59-9519-2C50055C7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960" y="2728661"/>
            <a:ext cx="534945" cy="25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542332A-320D-4845-82EE-35C06A347064}"/>
              </a:ext>
            </a:extLst>
          </p:cNvPr>
          <p:cNvSpPr txBox="1"/>
          <p:nvPr/>
        </p:nvSpPr>
        <p:spPr>
          <a:xfrm>
            <a:off x="4711645" y="2711978"/>
            <a:ext cx="4681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BUS</a:t>
            </a:r>
            <a:endParaRPr lang="en-US" sz="1050"/>
          </a:p>
        </p:txBody>
      </p:sp>
      <p:sp>
        <p:nvSpPr>
          <p:cNvPr id="23" name="Flèche : courbe vers le bas 22">
            <a:extLst>
              <a:ext uri="{FF2B5EF4-FFF2-40B4-BE49-F238E27FC236}">
                <a16:creationId xmlns:a16="http://schemas.microsoft.com/office/drawing/2014/main" id="{B2C50AAE-B54E-4FEC-BABC-F6DC6B0B5B18}"/>
              </a:ext>
            </a:extLst>
          </p:cNvPr>
          <p:cNvSpPr/>
          <p:nvPr/>
        </p:nvSpPr>
        <p:spPr>
          <a:xfrm rot="5400000">
            <a:off x="4742174" y="3796172"/>
            <a:ext cx="701455" cy="203175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/>
              </a:solidFill>
            </a:endParaRPr>
          </a:p>
        </p:txBody>
      </p:sp>
      <p:sp>
        <p:nvSpPr>
          <p:cNvPr id="24" name="Flèche : courbe vers le bas 23">
            <a:extLst>
              <a:ext uri="{FF2B5EF4-FFF2-40B4-BE49-F238E27FC236}">
                <a16:creationId xmlns:a16="http://schemas.microsoft.com/office/drawing/2014/main" id="{D17EAFC3-A75C-496F-BE6D-541C5DD84E1F}"/>
              </a:ext>
            </a:extLst>
          </p:cNvPr>
          <p:cNvSpPr/>
          <p:nvPr/>
        </p:nvSpPr>
        <p:spPr>
          <a:xfrm rot="16200000">
            <a:off x="3753818" y="3796147"/>
            <a:ext cx="701456" cy="203225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9E58BB-C355-4450-9079-C4FBB91116E8}"/>
              </a:ext>
            </a:extLst>
          </p:cNvPr>
          <p:cNvSpPr txBox="1"/>
          <p:nvPr/>
        </p:nvSpPr>
        <p:spPr>
          <a:xfrm>
            <a:off x="3136213" y="3856282"/>
            <a:ext cx="9380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u="sng">
                <a:solidFill>
                  <a:schemeClr val="tx1">
                    <a:lumMod val="65000"/>
                    <a:lumOff val="35000"/>
                  </a:schemeClr>
                </a:solidFill>
              </a:rPr>
              <a:t>ADDING HEADER</a:t>
            </a:r>
          </a:p>
          <a:p>
            <a:r>
              <a:rPr lang="fr-FR" sz="700">
                <a:solidFill>
                  <a:schemeClr val="tx1">
                    <a:lumMod val="65000"/>
                    <a:lumOff val="35000"/>
                  </a:schemeClr>
                </a:solidFill>
              </a:rPr>
              <a:t>CCN </a:t>
            </a:r>
          </a:p>
          <a:p>
            <a:r>
              <a:rPr lang="fr-FR" sz="700">
                <a:solidFill>
                  <a:schemeClr val="tx1">
                    <a:lumMod val="65000"/>
                    <a:lumOff val="35000"/>
                  </a:schemeClr>
                </a:solidFill>
              </a:rPr>
              <a:t>3rd party </a:t>
            </a:r>
            <a:r>
              <a:rPr lang="fr-FR" sz="7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transco</a:t>
            </a:r>
            <a:endParaRPr lang="fr-FR" sz="7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fr-FR" sz="700">
                <a:solidFill>
                  <a:schemeClr val="tx1">
                    <a:lumMod val="65000"/>
                    <a:lumOff val="35000"/>
                  </a:schemeClr>
                </a:solidFill>
              </a:rPr>
              <a:t>UC + UM</a:t>
            </a:r>
          </a:p>
          <a:p>
            <a:r>
              <a:rPr lang="fr-FR" sz="700">
                <a:solidFill>
                  <a:schemeClr val="tx1">
                    <a:lumMod val="65000"/>
                    <a:lumOff val="35000"/>
                  </a:schemeClr>
                </a:solidFill>
              </a:rPr>
              <a:t>TR #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5F186E7-65A5-479B-A6E2-55998A060AAC}"/>
              </a:ext>
            </a:extLst>
          </p:cNvPr>
          <p:cNvSpPr txBox="1"/>
          <p:nvPr/>
        </p:nvSpPr>
        <p:spPr>
          <a:xfrm>
            <a:off x="2041516" y="3026802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n Consol</a:t>
            </a:r>
          </a:p>
          <a:p>
            <a:r>
              <a:rPr lang="fr-F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n </a:t>
            </a:r>
            <a:r>
              <a:rPr lang="fr-FR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Shipments</a:t>
            </a:r>
            <a:endParaRPr lang="fr-F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761145F-5D7F-449E-B842-028EA0DCE396}"/>
              </a:ext>
            </a:extLst>
          </p:cNvPr>
          <p:cNvSpPr txBox="1"/>
          <p:nvPr/>
        </p:nvSpPr>
        <p:spPr>
          <a:xfrm>
            <a:off x="6332393" y="302918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n CCN Master</a:t>
            </a:r>
          </a:p>
          <a:p>
            <a:r>
              <a:rPr lang="fr-F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n CCN </a:t>
            </a:r>
            <a:r>
              <a:rPr lang="fr-FR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Sub</a:t>
            </a:r>
            <a:endParaRPr lang="fr-F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02FE648-6FB9-486E-83B3-1D5698B20FFE}"/>
              </a:ext>
            </a:extLst>
          </p:cNvPr>
          <p:cNvGrpSpPr/>
          <p:nvPr/>
        </p:nvGrpSpPr>
        <p:grpSpPr>
          <a:xfrm>
            <a:off x="4300559" y="3913799"/>
            <a:ext cx="632126" cy="529813"/>
            <a:chOff x="4300559" y="3913799"/>
            <a:chExt cx="632126" cy="529813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1990E873-5944-48FB-9731-1E9E0D7CF053}"/>
                </a:ext>
              </a:extLst>
            </p:cNvPr>
            <p:cNvSpPr/>
            <p:nvPr/>
          </p:nvSpPr>
          <p:spPr>
            <a:xfrm>
              <a:off x="4300559" y="3936051"/>
              <a:ext cx="628447" cy="5075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EBE2B5DE-4AB8-4759-AE77-BEF57F2B4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9067" y="4078518"/>
              <a:ext cx="550140" cy="333344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D1161A7-BE3E-4D91-839A-B40A9C37EC1F}"/>
                </a:ext>
              </a:extLst>
            </p:cNvPr>
            <p:cNvSpPr txBox="1"/>
            <p:nvPr/>
          </p:nvSpPr>
          <p:spPr>
            <a:xfrm>
              <a:off x="4320017" y="3913799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>
                  <a:solidFill>
                    <a:srgbClr val="4E4F54"/>
                  </a:solidFill>
                </a:rPr>
                <a:t>MOIRA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11394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82145B-797C-41F0-93A8-8B451BDF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3A75C4"/>
                </a:solidFill>
              </a:rPr>
              <a:t>DATA FLOW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11D92EA-D71B-4C9F-8A38-C5146236E5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19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312004-53A3-4BDD-808D-672AC714D6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INFOCENTER &lt;&gt; LINK EXCHANGE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84201F4-5454-4485-A721-CE4886F5D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03" y="1999630"/>
            <a:ext cx="386674" cy="29129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AD4A16A-5123-452E-8325-5A24CCE91D8E}"/>
              </a:ext>
            </a:extLst>
          </p:cNvPr>
          <p:cNvSpPr txBox="1"/>
          <p:nvPr/>
        </p:nvSpPr>
        <p:spPr>
          <a:xfrm>
            <a:off x="246038" y="203234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/>
              <a:t>INFOCENTER</a:t>
            </a:r>
          </a:p>
        </p:txBody>
      </p:sp>
      <p:sp>
        <p:nvSpPr>
          <p:cNvPr id="33" name="Flèche : gauche 32">
            <a:extLst>
              <a:ext uri="{FF2B5EF4-FFF2-40B4-BE49-F238E27FC236}">
                <a16:creationId xmlns:a16="http://schemas.microsoft.com/office/drawing/2014/main" id="{AA21959C-45E8-42A6-A694-B65A2501B943}"/>
              </a:ext>
            </a:extLst>
          </p:cNvPr>
          <p:cNvSpPr/>
          <p:nvPr/>
        </p:nvSpPr>
        <p:spPr>
          <a:xfrm>
            <a:off x="2800404" y="1519657"/>
            <a:ext cx="393050" cy="291096"/>
          </a:xfrm>
          <a:prstGeom prst="leftArrow">
            <a:avLst/>
          </a:prstGeom>
          <a:solidFill>
            <a:srgbClr val="3A75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34" name="Légende : flèche vers le haut 33">
            <a:extLst>
              <a:ext uri="{FF2B5EF4-FFF2-40B4-BE49-F238E27FC236}">
                <a16:creationId xmlns:a16="http://schemas.microsoft.com/office/drawing/2014/main" id="{8B501FC0-F882-4E08-B0DC-9A5ADDD1BCA8}"/>
              </a:ext>
            </a:extLst>
          </p:cNvPr>
          <p:cNvSpPr/>
          <p:nvPr/>
        </p:nvSpPr>
        <p:spPr>
          <a:xfrm>
            <a:off x="1291452" y="2571479"/>
            <a:ext cx="2222443" cy="1901990"/>
          </a:xfrm>
          <a:prstGeom prst="upArrowCallou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err="1">
                <a:solidFill>
                  <a:schemeClr val="tx1"/>
                </a:solidFill>
              </a:rPr>
              <a:t>Evts</a:t>
            </a:r>
            <a:endParaRPr lang="fr-FR" sz="1050">
              <a:solidFill>
                <a:schemeClr val="tx1"/>
              </a:solidFill>
            </a:endParaRPr>
          </a:p>
          <a:p>
            <a:pPr algn="ctr"/>
            <a:r>
              <a:rPr lang="fr-FR" sz="1050" err="1">
                <a:solidFill>
                  <a:schemeClr val="tx1"/>
                </a:solidFill>
              </a:rPr>
              <a:t>Refs</a:t>
            </a:r>
            <a:endParaRPr lang="fr-FR" sz="1050">
              <a:solidFill>
                <a:schemeClr val="tx1"/>
              </a:solidFill>
            </a:endParaRPr>
          </a:p>
          <a:p>
            <a:pPr algn="ctr"/>
            <a:r>
              <a:rPr lang="fr-FR" sz="1050">
                <a:solidFill>
                  <a:schemeClr val="tx1"/>
                </a:solidFill>
              </a:rPr>
              <a:t>SHP (</a:t>
            </a:r>
            <a:r>
              <a:rPr lang="fr-FR" sz="1050" err="1">
                <a:solidFill>
                  <a:schemeClr val="tx1"/>
                </a:solidFill>
              </a:rPr>
              <a:t>fact_expedition</a:t>
            </a:r>
            <a:r>
              <a:rPr lang="fr-FR" sz="1050">
                <a:solidFill>
                  <a:schemeClr val="tx1"/>
                </a:solidFill>
              </a:rPr>
              <a:t> / GTN)</a:t>
            </a:r>
          </a:p>
          <a:p>
            <a:pPr algn="ctr"/>
            <a:r>
              <a:rPr lang="fr-FR" sz="1050" err="1">
                <a:solidFill>
                  <a:schemeClr val="tx1"/>
                </a:solidFill>
              </a:rPr>
              <a:t>Related</a:t>
            </a:r>
            <a:r>
              <a:rPr lang="fr-FR" sz="1050">
                <a:solidFill>
                  <a:schemeClr val="tx1"/>
                </a:solidFill>
              </a:rPr>
              <a:t> parties</a:t>
            </a:r>
          </a:p>
          <a:p>
            <a:pPr algn="ctr"/>
            <a:endParaRPr lang="fr-FR" sz="1050">
              <a:solidFill>
                <a:schemeClr val="tx1"/>
              </a:solidFill>
            </a:endParaRPr>
          </a:p>
          <a:p>
            <a:pPr algn="ctr"/>
            <a:r>
              <a:rPr lang="fr-FR" sz="1050" i="1" err="1">
                <a:solidFill>
                  <a:schemeClr val="tx1"/>
                </a:solidFill>
              </a:rPr>
              <a:t>Refresh</a:t>
            </a:r>
            <a:r>
              <a:rPr lang="fr-FR" sz="1050" i="1">
                <a:solidFill>
                  <a:schemeClr val="tx1"/>
                </a:solidFill>
              </a:rPr>
              <a:t> update : </a:t>
            </a:r>
            <a:r>
              <a:rPr lang="fr-FR" sz="1050" i="1" err="1">
                <a:solidFill>
                  <a:schemeClr val="tx1"/>
                </a:solidFill>
              </a:rPr>
              <a:t>twice</a:t>
            </a:r>
            <a:r>
              <a:rPr lang="fr-FR" sz="1050" i="1">
                <a:solidFill>
                  <a:schemeClr val="tx1"/>
                </a:solidFill>
              </a:rPr>
              <a:t> a </a:t>
            </a:r>
            <a:r>
              <a:rPr lang="fr-FR" sz="1050" i="1" err="1">
                <a:solidFill>
                  <a:schemeClr val="tx1"/>
                </a:solidFill>
              </a:rPr>
              <a:t>day</a:t>
            </a:r>
            <a:r>
              <a:rPr lang="fr-FR" sz="1050" i="1">
                <a:solidFill>
                  <a:schemeClr val="tx1"/>
                </a:solidFill>
              </a:rPr>
              <a:t> 9 AM &amp; PM FR</a:t>
            </a:r>
            <a:endParaRPr lang="fr-FR" sz="1050" i="1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0D539D3-95F0-4662-8517-D4477A24C1E4}"/>
              </a:ext>
            </a:extLst>
          </p:cNvPr>
          <p:cNvSpPr txBox="1"/>
          <p:nvPr/>
        </p:nvSpPr>
        <p:spPr>
          <a:xfrm>
            <a:off x="4842457" y="203234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/>
              <a:t>INFOCENTER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3B374A85-28F9-4B2B-963D-D076E47F5FA8}"/>
              </a:ext>
            </a:extLst>
          </p:cNvPr>
          <p:cNvSpPr/>
          <p:nvPr/>
        </p:nvSpPr>
        <p:spPr>
          <a:xfrm>
            <a:off x="5930381" y="1528570"/>
            <a:ext cx="767439" cy="291096"/>
          </a:xfrm>
          <a:prstGeom prst="rightArrow">
            <a:avLst/>
          </a:prstGeom>
          <a:solidFill>
            <a:srgbClr val="3A75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41" name="Légende : flèche vers le haut 40">
            <a:extLst>
              <a:ext uri="{FF2B5EF4-FFF2-40B4-BE49-F238E27FC236}">
                <a16:creationId xmlns:a16="http://schemas.microsoft.com/office/drawing/2014/main" id="{09ABA8C4-D238-4A07-9D16-0897A5BA5411}"/>
              </a:ext>
            </a:extLst>
          </p:cNvPr>
          <p:cNvSpPr/>
          <p:nvPr/>
        </p:nvSpPr>
        <p:spPr>
          <a:xfrm>
            <a:off x="5213674" y="2571479"/>
            <a:ext cx="2380285" cy="1901990"/>
          </a:xfrm>
          <a:prstGeom prst="upArrowCallou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Sales </a:t>
            </a:r>
            <a:r>
              <a:rPr lang="fr-FR" sz="1050" err="1">
                <a:solidFill>
                  <a:schemeClr val="tx1"/>
                </a:solidFill>
              </a:rPr>
              <a:t>Invoices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900">
                <a:solidFill>
                  <a:schemeClr val="tx1"/>
                </a:solidFill>
              </a:rPr>
              <a:t>(header + total)</a:t>
            </a:r>
          </a:p>
          <a:p>
            <a:pPr algn="ctr"/>
            <a:r>
              <a:rPr lang="fr-FR" sz="1050" err="1">
                <a:solidFill>
                  <a:schemeClr val="tx1"/>
                </a:solidFill>
              </a:rPr>
              <a:t>Related</a:t>
            </a:r>
            <a:r>
              <a:rPr lang="fr-FR" sz="1050">
                <a:solidFill>
                  <a:schemeClr val="tx1"/>
                </a:solidFill>
              </a:rPr>
              <a:t> parties </a:t>
            </a:r>
            <a:r>
              <a:rPr lang="fr-FR" sz="900">
                <a:solidFill>
                  <a:schemeClr val="tx1"/>
                </a:solidFill>
              </a:rPr>
              <a:t>(ex 3rd party TMS code)</a:t>
            </a:r>
            <a:endParaRPr lang="fr-FR" sz="1050">
              <a:solidFill>
                <a:schemeClr val="tx1"/>
              </a:solidFill>
            </a:endParaRPr>
          </a:p>
          <a:p>
            <a:pPr algn="ctr"/>
            <a:endParaRPr lang="fr-FR" sz="1050">
              <a:solidFill>
                <a:schemeClr val="tx1"/>
              </a:solidFill>
            </a:endParaRPr>
          </a:p>
          <a:p>
            <a:pPr algn="ctr"/>
            <a:r>
              <a:rPr lang="fr-FR" sz="1050" i="1" err="1">
                <a:solidFill>
                  <a:schemeClr val="tx1"/>
                </a:solidFill>
              </a:rPr>
              <a:t>Refresh</a:t>
            </a:r>
            <a:r>
              <a:rPr lang="fr-FR" sz="1050" i="1">
                <a:solidFill>
                  <a:schemeClr val="tx1"/>
                </a:solidFill>
              </a:rPr>
              <a:t> update : </a:t>
            </a:r>
            <a:r>
              <a:rPr lang="fr-FR" sz="1050" i="1" err="1">
                <a:solidFill>
                  <a:schemeClr val="tx1"/>
                </a:solidFill>
              </a:rPr>
              <a:t>nightly</a:t>
            </a:r>
            <a:endParaRPr lang="fr-FR" sz="1050" i="1">
              <a:solidFill>
                <a:schemeClr val="tx1"/>
              </a:solidFill>
            </a:endParaRP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00B3AF5-444A-4A26-8AA5-99C1976BCE62}"/>
              </a:ext>
            </a:extLst>
          </p:cNvPr>
          <p:cNvCxnSpPr/>
          <p:nvPr/>
        </p:nvCxnSpPr>
        <p:spPr>
          <a:xfrm>
            <a:off x="4272874" y="958985"/>
            <a:ext cx="0" cy="3372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23DA3E3C-6937-4AA5-B112-78537DCB8DF3}"/>
              </a:ext>
            </a:extLst>
          </p:cNvPr>
          <p:cNvGrpSpPr/>
          <p:nvPr/>
        </p:nvGrpSpPr>
        <p:grpSpPr>
          <a:xfrm>
            <a:off x="6837892" y="1327281"/>
            <a:ext cx="716958" cy="672651"/>
            <a:chOff x="3546751" y="1082517"/>
            <a:chExt cx="792032" cy="741965"/>
          </a:xfrm>
        </p:grpSpPr>
        <p:pic>
          <p:nvPicPr>
            <p:cNvPr id="45" name="Image 44" descr="Une image contenant intérieur, arts de la table, vaisselle, casserole&#10;&#10;Description générée automatiquement">
              <a:extLst>
                <a:ext uri="{FF2B5EF4-FFF2-40B4-BE49-F238E27FC236}">
                  <a16:creationId xmlns:a16="http://schemas.microsoft.com/office/drawing/2014/main" id="{08D8A089-948D-4C52-A09D-1BBEBFDFF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751" y="1092609"/>
              <a:ext cx="792032" cy="731873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2D91AF11-38D6-4553-A5FA-803A9BE36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353" y="1082517"/>
              <a:ext cx="303950" cy="279778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D5EF968D-EB3F-4CE1-8768-EFC8F45EC73A}"/>
              </a:ext>
            </a:extLst>
          </p:cNvPr>
          <p:cNvGrpSpPr/>
          <p:nvPr/>
        </p:nvGrpSpPr>
        <p:grpSpPr>
          <a:xfrm>
            <a:off x="4994448" y="1324305"/>
            <a:ext cx="716958" cy="672651"/>
            <a:chOff x="3546751" y="1082517"/>
            <a:chExt cx="792032" cy="741965"/>
          </a:xfrm>
        </p:grpSpPr>
        <p:pic>
          <p:nvPicPr>
            <p:cNvPr id="48" name="Image 47" descr="Une image contenant intérieur, arts de la table, vaisselle, casserole&#10;&#10;Description générée automatiquement">
              <a:extLst>
                <a:ext uri="{FF2B5EF4-FFF2-40B4-BE49-F238E27FC236}">
                  <a16:creationId xmlns:a16="http://schemas.microsoft.com/office/drawing/2014/main" id="{F35B3EC6-7DE3-4F8C-A65A-1CF9A92F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751" y="1092609"/>
              <a:ext cx="792032" cy="731873"/>
            </a:xfrm>
            <a:prstGeom prst="rect">
              <a:avLst/>
            </a:prstGeom>
          </p:spPr>
        </p:pic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E307E83A-5C00-4A37-9A1A-3DEF62236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353" y="1082517"/>
              <a:ext cx="303950" cy="279778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C9758009-95C0-4441-9EB3-E70F123D5B41}"/>
              </a:ext>
            </a:extLst>
          </p:cNvPr>
          <p:cNvGrpSpPr/>
          <p:nvPr/>
        </p:nvGrpSpPr>
        <p:grpSpPr>
          <a:xfrm>
            <a:off x="3283422" y="1281851"/>
            <a:ext cx="716958" cy="672651"/>
            <a:chOff x="3546751" y="1082517"/>
            <a:chExt cx="792032" cy="741965"/>
          </a:xfrm>
        </p:grpSpPr>
        <p:pic>
          <p:nvPicPr>
            <p:cNvPr id="51" name="Image 50" descr="Une image contenant intérieur, arts de la table, vaisselle, casserole&#10;&#10;Description générée automatiquement">
              <a:extLst>
                <a:ext uri="{FF2B5EF4-FFF2-40B4-BE49-F238E27FC236}">
                  <a16:creationId xmlns:a16="http://schemas.microsoft.com/office/drawing/2014/main" id="{9465AB79-8E28-4133-A2AA-CF1EE1CE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751" y="1092609"/>
              <a:ext cx="792032" cy="731873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492B31B-EADA-4DDB-B368-0B04AC402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353" y="1082517"/>
              <a:ext cx="303950" cy="279778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0AAD7507-6D32-4EF1-9964-0FA05516A7E2}"/>
              </a:ext>
            </a:extLst>
          </p:cNvPr>
          <p:cNvGrpSpPr/>
          <p:nvPr/>
        </p:nvGrpSpPr>
        <p:grpSpPr>
          <a:xfrm>
            <a:off x="465267" y="1291132"/>
            <a:ext cx="716958" cy="672651"/>
            <a:chOff x="3546751" y="1082517"/>
            <a:chExt cx="792032" cy="741965"/>
          </a:xfrm>
        </p:grpSpPr>
        <p:pic>
          <p:nvPicPr>
            <p:cNvPr id="54" name="Image 53" descr="Une image contenant intérieur, arts de la table, vaisselle, casserole&#10;&#10;Description générée automatiquement">
              <a:extLst>
                <a:ext uri="{FF2B5EF4-FFF2-40B4-BE49-F238E27FC236}">
                  <a16:creationId xmlns:a16="http://schemas.microsoft.com/office/drawing/2014/main" id="{836B0464-C0D5-4E14-B5FF-9A0A4F109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751" y="1092609"/>
              <a:ext cx="792032" cy="731873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10A53FBB-D820-4E69-81C8-C0243090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353" y="1082517"/>
              <a:ext cx="303950" cy="279778"/>
            </a:xfrm>
            <a:prstGeom prst="rect">
              <a:avLst/>
            </a:prstGeom>
          </p:spPr>
        </p:pic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8A2FA1D8-CFE4-490F-B958-B3C1C7E5AB64}"/>
              </a:ext>
            </a:extLst>
          </p:cNvPr>
          <p:cNvSpPr txBox="1"/>
          <p:nvPr/>
        </p:nvSpPr>
        <p:spPr>
          <a:xfrm>
            <a:off x="6825917" y="2040928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/>
              <a:t>LINK BI</a:t>
            </a:r>
          </a:p>
        </p:txBody>
      </p:sp>
      <p:sp>
        <p:nvSpPr>
          <p:cNvPr id="6" name="Flèche : en arc 5">
            <a:extLst>
              <a:ext uri="{FF2B5EF4-FFF2-40B4-BE49-F238E27FC236}">
                <a16:creationId xmlns:a16="http://schemas.microsoft.com/office/drawing/2014/main" id="{6145D4E8-340A-45A8-82F4-5254FCC8A173}"/>
              </a:ext>
            </a:extLst>
          </p:cNvPr>
          <p:cNvSpPr/>
          <p:nvPr/>
        </p:nvSpPr>
        <p:spPr>
          <a:xfrm rot="10364252">
            <a:off x="7623826" y="1400477"/>
            <a:ext cx="450364" cy="50108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217011"/>
              <a:gd name="adj5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C165E9B-360C-4C93-A2FB-C4B98AF3958A}"/>
              </a:ext>
            </a:extLst>
          </p:cNvPr>
          <p:cNvSpPr txBox="1"/>
          <p:nvPr/>
        </p:nvSpPr>
        <p:spPr>
          <a:xfrm>
            <a:off x="7936282" y="1311998"/>
            <a:ext cx="870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i="1"/>
              <a:t>EVT + REF </a:t>
            </a:r>
          </a:p>
          <a:p>
            <a:pPr algn="ctr"/>
            <a:r>
              <a:rPr lang="fr-FR" sz="1000" i="1"/>
              <a:t>DENORM</a:t>
            </a:r>
          </a:p>
          <a:p>
            <a:pPr algn="ctr"/>
            <a:r>
              <a:rPr lang="fr-FR" sz="1000" i="1"/>
              <a:t>20’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2B6E7DE-5DEB-4DC7-9C69-2B73CA0F221F}"/>
              </a:ext>
            </a:extLst>
          </p:cNvPr>
          <p:cNvGrpSpPr/>
          <p:nvPr/>
        </p:nvGrpSpPr>
        <p:grpSpPr>
          <a:xfrm>
            <a:off x="1943374" y="1300281"/>
            <a:ext cx="716958" cy="672651"/>
            <a:chOff x="3546751" y="1082517"/>
            <a:chExt cx="792032" cy="741965"/>
          </a:xfrm>
        </p:grpSpPr>
        <p:pic>
          <p:nvPicPr>
            <p:cNvPr id="31" name="Image 30" descr="Une image contenant intérieur, arts de la table, vaisselle, casserole&#10;&#10;Description générée automatiquement">
              <a:extLst>
                <a:ext uri="{FF2B5EF4-FFF2-40B4-BE49-F238E27FC236}">
                  <a16:creationId xmlns:a16="http://schemas.microsoft.com/office/drawing/2014/main" id="{3A4C2A98-2C61-48DE-8BF3-DCBA18B78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751" y="1092609"/>
              <a:ext cx="792032" cy="731873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90C6075F-774D-48E6-A025-B691035E3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353" y="1082517"/>
              <a:ext cx="303950" cy="279778"/>
            </a:xfrm>
            <a:prstGeom prst="rect">
              <a:avLst/>
            </a:prstGeom>
          </p:spPr>
        </p:pic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DE48F69B-32D2-473B-8BBA-5EF0B4FEF49F}"/>
              </a:ext>
            </a:extLst>
          </p:cNvPr>
          <p:cNvSpPr txBox="1"/>
          <p:nvPr/>
        </p:nvSpPr>
        <p:spPr>
          <a:xfrm>
            <a:off x="1908362" y="2032399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/>
              <a:t>LINK BI</a:t>
            </a:r>
          </a:p>
        </p:txBody>
      </p:sp>
      <p:sp>
        <p:nvSpPr>
          <p:cNvPr id="37" name="Flèche : gauche 36">
            <a:extLst>
              <a:ext uri="{FF2B5EF4-FFF2-40B4-BE49-F238E27FC236}">
                <a16:creationId xmlns:a16="http://schemas.microsoft.com/office/drawing/2014/main" id="{1D31DE86-5618-44D4-BACA-AFAB52B9388B}"/>
              </a:ext>
            </a:extLst>
          </p:cNvPr>
          <p:cNvSpPr/>
          <p:nvPr/>
        </p:nvSpPr>
        <p:spPr>
          <a:xfrm>
            <a:off x="1386458" y="1495633"/>
            <a:ext cx="393050" cy="291096"/>
          </a:xfrm>
          <a:prstGeom prst="leftArrow">
            <a:avLst/>
          </a:prstGeom>
          <a:solidFill>
            <a:srgbClr val="3A75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4124293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D79D91-E83E-4E47-97DC-9BCE46B9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9060" y="2543826"/>
            <a:ext cx="5028716" cy="106138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EUROPE ORGANISATION</a:t>
            </a:r>
          </a:p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I&amp;S DEPARTMENT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091F6AF-44F8-487D-A21D-AFD0912D78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0524868-15D4-475C-82F3-57B8AD8C80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1076"/>
            <a:ext cx="3657600" cy="3661348"/>
          </a:xfr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9F3CAC43-8D31-90A5-5927-CF6020A6A623}"/>
              </a:ext>
            </a:extLst>
          </p:cNvPr>
          <p:cNvSpPr txBox="1">
            <a:spLocks/>
          </p:cNvSpPr>
          <p:nvPr/>
        </p:nvSpPr>
        <p:spPr>
          <a:xfrm>
            <a:off x="6605266" y="3700507"/>
            <a:ext cx="1788458" cy="372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50" indent="-82550" algn="l" defTabSz="457200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3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63" indent="-74613" algn="l" defTabSz="457200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75" indent="0" algn="l" defTabSz="457200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  <a:latin typeface="Arial Black" panose="020B0A04020102020204" pitchFamily="34" charset="0"/>
              </a:rPr>
              <a:t>WHO AM I ?</a:t>
            </a:r>
          </a:p>
        </p:txBody>
      </p:sp>
    </p:spTree>
    <p:extLst>
      <p:ext uri="{BB962C8B-B14F-4D97-AF65-F5344CB8AC3E}">
        <p14:creationId xmlns:p14="http://schemas.microsoft.com/office/powerpoint/2010/main" val="18339868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D79D91-E83E-4E47-97DC-9BCE46B9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9060" y="2543826"/>
            <a:ext cx="5028716" cy="131848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INFOCENTER / COGNOS PERFORMANCES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091F6AF-44F8-487D-A21D-AFD0912D78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6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0524868-15D4-475C-82F3-57B8AD8C80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1076"/>
            <a:ext cx="3657600" cy="3661348"/>
          </a:xfrm>
        </p:spPr>
      </p:pic>
    </p:spTree>
    <p:extLst>
      <p:ext uri="{BB962C8B-B14F-4D97-AF65-F5344CB8AC3E}">
        <p14:creationId xmlns:p14="http://schemas.microsoft.com/office/powerpoint/2010/main" val="20911500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A17F3-7C53-40A4-953B-2753D89C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A75C4"/>
                </a:solidFill>
              </a:rPr>
              <a:t>INFOCENTER / COGNOS PERFORMANCE ISSUES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A05BD76-DFF7-4497-ADD4-8BCD7FAFD0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21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DF15BCC-17BD-4777-B4BD-9A3D4E90A2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/>
              <a:t>STILL IN PROGRESS / UNDER ANALYSIS…</a:t>
            </a:r>
          </a:p>
        </p:txBody>
      </p:sp>
      <p:pic>
        <p:nvPicPr>
          <p:cNvPr id="129" name="Image 128">
            <a:extLst>
              <a:ext uri="{FF2B5EF4-FFF2-40B4-BE49-F238E27FC236}">
                <a16:creationId xmlns:a16="http://schemas.microsoft.com/office/drawing/2014/main" id="{0EA4485C-841E-6038-867B-90459BE4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221" y="887662"/>
            <a:ext cx="4895558" cy="36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639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A17F3-7C53-40A4-953B-2753D89C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A75C4"/>
                </a:solidFill>
              </a:rPr>
              <a:t>INFOCENTER / COGNOS PERFORMANCE ISSUES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A05BD76-DFF7-4497-ADD4-8BCD7FAFD0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22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DF15BCC-17BD-4777-B4BD-9A3D4E90A2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PERFORMANCE IS EVERYONE’S RESPONSIBILITY</a:t>
            </a:r>
            <a:endParaRPr lang="en-US" sz="18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53F1EC2-2B2D-552C-BC5D-8C4B953D1FD8}"/>
              </a:ext>
            </a:extLst>
          </p:cNvPr>
          <p:cNvSpPr txBox="1"/>
          <p:nvPr/>
        </p:nvSpPr>
        <p:spPr>
          <a:xfrm>
            <a:off x="5993560" y="1197502"/>
            <a:ext cx="1910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Rousseau (1712 - 1778)</a:t>
            </a:r>
            <a:endParaRPr lang="en-US" sz="1050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A01DE656-D7E3-7C06-05A5-7E62EAE06B36}"/>
              </a:ext>
            </a:extLst>
          </p:cNvPr>
          <p:cNvSpPr txBox="1"/>
          <p:nvPr/>
        </p:nvSpPr>
        <p:spPr>
          <a:xfrm>
            <a:off x="0" y="918771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1" dirty="0">
                <a:solidFill>
                  <a:srgbClr val="181818"/>
                </a:solidFill>
                <a:effectLst/>
                <a:latin typeface="Arial" panose="020B0604020202020204" pitchFamily="34" charset="0"/>
              </a:rPr>
              <a:t>“One </a:t>
            </a:r>
            <a:r>
              <a:rPr lang="en-US" sz="1400" b="0" i="1" dirty="0">
                <a:solidFill>
                  <a:srgbClr val="0C0C0C"/>
                </a:solidFill>
                <a:effectLst/>
                <a:latin typeface="Arial" panose="020B0604020202020204" pitchFamily="34" charset="0"/>
              </a:rPr>
              <a:t>person'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 freedom e</a:t>
            </a:r>
            <a:r>
              <a:rPr lang="en-US" sz="1400" b="0" i="1" dirty="0">
                <a:solidFill>
                  <a:srgbClr val="0C0C0C"/>
                </a:solidFill>
                <a:effectLst/>
                <a:latin typeface="Arial" panose="020B0604020202020204" pitchFamily="34" charset="0"/>
              </a:rPr>
              <a:t>nds</a:t>
            </a:r>
            <a:r>
              <a:rPr lang="en-US" sz="1400" b="0" i="1" dirty="0">
                <a:solidFill>
                  <a:srgbClr val="181818"/>
                </a:solidFill>
                <a:effectLst/>
                <a:latin typeface="Arial" panose="020B0604020202020204" pitchFamily="34" charset="0"/>
              </a:rPr>
              <a:t> wh</a:t>
            </a:r>
            <a:r>
              <a:rPr lang="en-US" sz="1400" b="0" i="1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ere</a:t>
            </a:r>
            <a:r>
              <a:rPr lang="en-US" sz="1400" b="0" i="1" dirty="0">
                <a:solidFill>
                  <a:srgbClr val="181818"/>
                </a:solidFill>
                <a:effectLst/>
                <a:latin typeface="Arial" panose="020B0604020202020204" pitchFamily="34" charset="0"/>
              </a:rPr>
              <a:t> anothe</a:t>
            </a:r>
            <a:r>
              <a:rPr lang="en-US" sz="1400" b="0" i="1" dirty="0">
                <a:solidFill>
                  <a:srgbClr val="0C0C0C"/>
                </a:solidFill>
                <a:effectLst/>
                <a:latin typeface="Arial" panose="020B0604020202020204" pitchFamily="34" charset="0"/>
              </a:rPr>
              <a:t>r'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 begins”</a:t>
            </a:r>
            <a:endParaRPr lang="en-US" sz="1400" i="1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72B85607-4D42-59D0-9E05-3A44C14C82D9}"/>
              </a:ext>
            </a:extLst>
          </p:cNvPr>
          <p:cNvSpPr txBox="1"/>
          <p:nvPr/>
        </p:nvSpPr>
        <p:spPr>
          <a:xfrm>
            <a:off x="249225" y="1412535"/>
            <a:ext cx="8673098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u="sng" dirty="0">
                <a:latin typeface="+mj-lt"/>
                <a:cs typeface="Calibri" panose="020F0502020204030204" pitchFamily="34" charset="0"/>
              </a:rPr>
              <a:t>FACTS :</a:t>
            </a:r>
          </a:p>
          <a:p>
            <a:pPr marL="171450" lvl="0" indent="-1714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050" b="0" dirty="0">
                <a:effectLst/>
                <a:latin typeface="+mj-lt"/>
                <a:cs typeface="Calibri" panose="020F0502020204030204" pitchFamily="34" charset="0"/>
              </a:rPr>
              <a:t>MOVE DC (Data Center) 15/09 &amp; 24/11</a:t>
            </a:r>
          </a:p>
          <a:p>
            <a:pPr marL="171450" lvl="0" indent="-1714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050" dirty="0" err="1">
                <a:latin typeface="+mj-lt"/>
                <a:cs typeface="Calibri" panose="020F0502020204030204" pitchFamily="34" charset="0"/>
              </a:rPr>
              <a:t>Late</a:t>
            </a:r>
            <a:r>
              <a:rPr lang="fr-FR" sz="1050" dirty="0">
                <a:latin typeface="+mj-lt"/>
                <a:cs typeface="Calibri" panose="020F0502020204030204" pitchFamily="34" charset="0"/>
              </a:rPr>
              <a:t> data </a:t>
            </a:r>
            <a:r>
              <a:rPr lang="fr-FR" sz="1050" dirty="0" err="1">
                <a:latin typeface="+mj-lt"/>
                <a:cs typeface="Calibri" panose="020F0502020204030204" pitchFamily="34" charset="0"/>
              </a:rPr>
              <a:t>loads</a:t>
            </a:r>
            <a:r>
              <a:rPr lang="fr-FR" sz="1050" dirty="0">
                <a:latin typeface="+mj-lt"/>
                <a:cs typeface="Calibri" panose="020F0502020204030204" pitchFamily="34" charset="0"/>
              </a:rPr>
              <a:t> or data </a:t>
            </a:r>
            <a:r>
              <a:rPr lang="fr-FR" sz="1050" dirty="0" err="1">
                <a:latin typeface="+mj-lt"/>
                <a:cs typeface="Calibri" panose="020F0502020204030204" pitchFamily="34" charset="0"/>
              </a:rPr>
              <a:t>load</a:t>
            </a:r>
            <a:r>
              <a:rPr lang="fr-FR" sz="1050" dirty="0">
                <a:latin typeface="+mj-lt"/>
                <a:cs typeface="Calibri" panose="020F0502020204030204" pitchFamily="34" charset="0"/>
              </a:rPr>
              <a:t> incidents</a:t>
            </a:r>
            <a:endParaRPr lang="fr-FR" sz="1050" b="0" dirty="0">
              <a:effectLst/>
              <a:latin typeface="+mj-lt"/>
              <a:cs typeface="Calibri" panose="020F0502020204030204" pitchFamily="34" charset="0"/>
            </a:endParaRPr>
          </a:p>
          <a:p>
            <a:pPr marL="171450" lvl="0" indent="-1714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050" b="0" dirty="0">
                <a:effectLst/>
                <a:latin typeface="+mj-lt"/>
                <a:cs typeface="Calibri" panose="020F0502020204030204" pitchFamily="34" charset="0"/>
              </a:rPr>
              <a:t>Network </a:t>
            </a:r>
            <a:r>
              <a:rPr lang="fr-FR" sz="1050" b="0" dirty="0" err="1">
                <a:effectLst/>
                <a:latin typeface="+mj-lt"/>
                <a:cs typeface="Calibri" panose="020F0502020204030204" pitchFamily="34" charset="0"/>
              </a:rPr>
              <a:t>shutdown</a:t>
            </a:r>
            <a:r>
              <a:rPr lang="fr-FR" sz="1050" b="0" dirty="0">
                <a:effectLst/>
                <a:latin typeface="+mj-lt"/>
                <a:cs typeface="Calibri" panose="020F0502020204030204" pitchFamily="34" charset="0"/>
              </a:rPr>
              <a:t> 12/13 </a:t>
            </a:r>
            <a:r>
              <a:rPr lang="fr-FR" sz="1050" b="0" dirty="0" err="1">
                <a:effectLst/>
                <a:latin typeface="+mj-lt"/>
                <a:cs typeface="Calibri" panose="020F0502020204030204" pitchFamily="34" charset="0"/>
              </a:rPr>
              <a:t>October</a:t>
            </a:r>
            <a:endParaRPr lang="fr-FR" sz="1050" b="0" dirty="0">
              <a:effectLst/>
              <a:latin typeface="+mj-lt"/>
              <a:cs typeface="Calibri" panose="020F0502020204030204" pitchFamily="34" charset="0"/>
            </a:endParaRPr>
          </a:p>
          <a:p>
            <a:pPr marL="171450" lvl="0" indent="-1714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050" b="0" dirty="0">
                <a:effectLst/>
                <a:latin typeface="+mj-lt"/>
                <a:cs typeface="Calibri" panose="020F0502020204030204" pitchFamily="34" charset="0"/>
              </a:rPr>
              <a:t>Permanent performance issues </a:t>
            </a:r>
            <a:r>
              <a:rPr lang="fr-FR" sz="1050" b="0" dirty="0" err="1">
                <a:effectLst/>
                <a:latin typeface="+mj-lt"/>
                <a:cs typeface="Calibri" panose="020F0502020204030204" pitchFamily="34" charset="0"/>
              </a:rPr>
              <a:t>since</a:t>
            </a:r>
            <a:r>
              <a:rPr lang="fr-FR" sz="1050" b="0" dirty="0">
                <a:effectLst/>
                <a:latin typeface="+mj-lt"/>
                <a:cs typeface="Calibri" panose="020F0502020204030204" pitchFamily="34" charset="0"/>
              </a:rPr>
              <a:t> 22/12 =&gt; 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Impact on big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Customers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where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ops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depend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from BI reports (Dior Couture &amp; Kering)</a:t>
            </a:r>
          </a:p>
          <a:p>
            <a:pPr marL="171450" lvl="0" indent="-1714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050" dirty="0">
              <a:latin typeface="+mj-lt"/>
              <a:cs typeface="Calibri" panose="020F0502020204030204" pitchFamily="34" charset="0"/>
            </a:endParaRPr>
          </a:p>
          <a:p>
            <a:pPr lvl="0" rtl="0" fontAlgn="ctr">
              <a:spcBef>
                <a:spcPts val="0"/>
              </a:spcBef>
              <a:spcAft>
                <a:spcPts val="0"/>
              </a:spcAft>
            </a:pPr>
            <a:r>
              <a:rPr lang="fr-FR" sz="1050" b="1" u="sng" dirty="0">
                <a:effectLst/>
                <a:latin typeface="+mj-lt"/>
                <a:cs typeface="Calibri" panose="020F0502020204030204" pitchFamily="34" charset="0"/>
              </a:rPr>
              <a:t>POTENTIAL ROOT CAUSES :</a:t>
            </a:r>
          </a:p>
          <a:p>
            <a:pPr rtl="0"/>
            <a:r>
              <a:rPr lang="fr-FR" sz="1050" b="1" dirty="0">
                <a:latin typeface="+mj-lt"/>
                <a:cs typeface="Calibri" panose="020F0502020204030204" pitchFamily="34" charset="0"/>
              </a:rPr>
              <a:t>1. </a:t>
            </a:r>
            <a:r>
              <a:rPr lang="fr-FR" sz="1050" b="1" dirty="0" err="1">
                <a:latin typeface="+mj-lt"/>
                <a:cs typeface="Calibri" panose="020F0502020204030204" pitchFamily="34" charset="0"/>
              </a:rPr>
              <a:t>Burst</a:t>
            </a:r>
            <a:r>
              <a:rPr lang="fr-FR" sz="1050" b="1" dirty="0">
                <a:latin typeface="+mj-lt"/>
                <a:cs typeface="Calibri" panose="020F0502020204030204" pitchFamily="34" charset="0"/>
              </a:rPr>
              <a:t> Cognos : </a:t>
            </a:r>
            <a:r>
              <a:rPr lang="fr-FR" sz="1050" dirty="0">
                <a:latin typeface="+mj-lt"/>
                <a:cs typeface="Calibri" panose="020F0502020204030204" pitchFamily="34" charset="0"/>
              </a:rPr>
              <a:t>mass diffusion </a:t>
            </a:r>
            <a:r>
              <a:rPr lang="fr-FR" sz="1050" dirty="0" err="1">
                <a:latin typeface="+mj-lt"/>
                <a:cs typeface="Calibri" panose="020F0502020204030204" pitchFamily="34" charset="0"/>
              </a:rPr>
              <a:t>function</a:t>
            </a:r>
            <a:r>
              <a:rPr lang="fr-FR" sz="1050" dirty="0">
                <a:latin typeface="+mj-lt"/>
                <a:cs typeface="Calibri" panose="020F0502020204030204" pitchFamily="34" charset="0"/>
              </a:rPr>
              <a:t> =&gt; </a:t>
            </a:r>
            <a:r>
              <a:rPr lang="fr-FR" sz="1050" dirty="0" err="1">
                <a:latin typeface="+mj-lt"/>
                <a:cs typeface="Calibri" panose="020F0502020204030204" pitchFamily="34" charset="0"/>
              </a:rPr>
              <a:t>generates</a:t>
            </a:r>
            <a:r>
              <a:rPr lang="fr-FR" sz="1050" dirty="0"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latin typeface="+mj-lt"/>
                <a:cs typeface="Calibri" panose="020F0502020204030204" pitchFamily="34" charset="0"/>
              </a:rPr>
              <a:t>several</a:t>
            </a:r>
            <a:r>
              <a:rPr lang="fr-FR" sz="1050" dirty="0">
                <a:latin typeface="+mj-lt"/>
                <a:cs typeface="Calibri" panose="020F0502020204030204" pitchFamily="34" charset="0"/>
              </a:rPr>
              <a:t> SQL </a:t>
            </a:r>
            <a:r>
              <a:rPr lang="fr-FR" sz="1050" dirty="0" err="1">
                <a:latin typeface="+mj-lt"/>
                <a:cs typeface="Calibri" panose="020F0502020204030204" pitchFamily="34" charset="0"/>
              </a:rPr>
              <a:t>queries</a:t>
            </a:r>
            <a:r>
              <a:rPr lang="fr-FR" sz="1050" dirty="0">
                <a:latin typeface="+mj-lt"/>
                <a:cs typeface="Calibri" panose="020F0502020204030204" pitchFamily="34" charset="0"/>
              </a:rPr>
              <a:t> for 1 report</a:t>
            </a:r>
          </a:p>
          <a:p>
            <a:pPr rtl="0"/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1 user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impacting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all</a:t>
            </a:r>
          </a:p>
          <a:p>
            <a:pPr rtl="0"/>
            <a:r>
              <a:rPr lang="fr-FR" sz="1050" b="1" dirty="0">
                <a:latin typeface="+mj-lt"/>
                <a:cs typeface="Calibri" panose="020F0502020204030204" pitchFamily="34" charset="0"/>
              </a:rPr>
              <a:t>2. Saturation of Cognos report versions:</a:t>
            </a:r>
            <a:endParaRPr lang="fr-FR" sz="1050" dirty="0">
              <a:latin typeface="+mj-lt"/>
              <a:cs typeface="Calibri" panose="020F0502020204030204" pitchFamily="34" charset="0"/>
            </a:endParaRPr>
          </a:p>
          <a:p>
            <a:pPr rtl="0"/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Too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many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reports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may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overwhelm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the platform.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Threshold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effect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provoking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Cognos engine to lose performance</a:t>
            </a:r>
          </a:p>
          <a:p>
            <a:pPr rtl="0"/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Cleaning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of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olde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Cognos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objects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will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be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done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=&gt;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Create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Archive folder for all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Apac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and store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unused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objects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(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views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, reports, folders, jobs) or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delete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them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. </a:t>
            </a:r>
          </a:p>
          <a:p>
            <a:pPr rtl="0"/>
            <a:r>
              <a:rPr lang="fr-FR" sz="1050" b="1" dirty="0">
                <a:effectLst/>
                <a:latin typeface="+mj-lt"/>
                <a:cs typeface="Calibri" panose="020F0502020204030204" pitchFamily="34" charset="0"/>
              </a:rPr>
              <a:t>3. End of the </a:t>
            </a:r>
            <a:r>
              <a:rPr lang="fr-FR" sz="1050" b="1" dirty="0" err="1">
                <a:effectLst/>
                <a:latin typeface="+mj-lt"/>
                <a:cs typeface="Calibri" panose="020F0502020204030204" pitchFamily="34" charset="0"/>
              </a:rPr>
              <a:t>year</a:t>
            </a:r>
            <a:r>
              <a:rPr lang="fr-FR" sz="1050" b="1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effectLst/>
                <a:latin typeface="+mj-lt"/>
                <a:cs typeface="Calibri" panose="020F0502020204030204" pitchFamily="34" charset="0"/>
              </a:rPr>
              <a:t>peak</a:t>
            </a:r>
            <a:r>
              <a:rPr lang="fr-FR" sz="1050" b="1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effectLst/>
                <a:latin typeface="+mj-lt"/>
                <a:cs typeface="Calibri" panose="020F0502020204030204" pitchFamily="34" charset="0"/>
              </a:rPr>
              <a:t>effect</a:t>
            </a:r>
            <a:r>
              <a:rPr lang="fr-FR" sz="1050" b="1" dirty="0">
                <a:latin typeface="+mj-lt"/>
                <a:cs typeface="Calibri" panose="020F0502020204030204" pitchFamily="34" charset="0"/>
              </a:rPr>
              <a:t> : 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YTD reports </a:t>
            </a:r>
            <a:r>
              <a:rPr lang="fr-FR" sz="1050" dirty="0" err="1">
                <a:effectLst/>
                <a:latin typeface="+mj-lt"/>
                <a:cs typeface="Calibri" panose="020F0502020204030204" pitchFamily="34" charset="0"/>
              </a:rPr>
              <a:t>stirring</a:t>
            </a:r>
            <a:r>
              <a:rPr lang="fr-FR" sz="1050" dirty="0">
                <a:effectLst/>
                <a:latin typeface="+mj-lt"/>
                <a:cs typeface="Calibri" panose="020F0502020204030204" pitchFamily="34" charset="0"/>
              </a:rPr>
              <a:t> lot of data</a:t>
            </a:r>
          </a:p>
          <a:p>
            <a:pPr rtl="0"/>
            <a:r>
              <a:rPr lang="fr-FR" sz="1050" b="1" dirty="0">
                <a:latin typeface="+mj-lt"/>
                <a:cs typeface="Calibri" panose="020F0502020204030204" pitchFamily="34" charset="0"/>
              </a:rPr>
              <a:t>4. Plateforme usage: (re) </a:t>
            </a:r>
            <a:r>
              <a:rPr lang="fr-FR" sz="1050" b="1" dirty="0" err="1">
                <a:latin typeface="+mj-lt"/>
                <a:cs typeface="Calibri" panose="020F0502020204030204" pitchFamily="34" charset="0"/>
              </a:rPr>
              <a:t>identify</a:t>
            </a:r>
            <a:r>
              <a:rPr lang="fr-FR" sz="105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latin typeface="+mj-lt"/>
                <a:cs typeface="Calibri" panose="020F0502020204030204" pitchFamily="34" charset="0"/>
              </a:rPr>
              <a:t>prioritization</a:t>
            </a:r>
            <a:r>
              <a:rPr lang="fr-FR" sz="1050" b="1" dirty="0">
                <a:latin typeface="+mj-lt"/>
                <a:cs typeface="Calibri" panose="020F0502020204030204" pitchFamily="34" charset="0"/>
              </a:rPr>
              <a:t> of reports </a:t>
            </a:r>
            <a:endParaRPr lang="fr-FR" sz="1050" dirty="0">
              <a:latin typeface="+mj-lt"/>
              <a:cs typeface="Calibri" panose="020F0502020204030204" pitchFamily="34" charset="0"/>
            </a:endParaRPr>
          </a:p>
          <a:p>
            <a:pPr rtl="0"/>
            <a:r>
              <a:rPr lang="fr-FR" sz="1050" b="1" dirty="0">
                <a:latin typeface="+mj-lt"/>
                <a:cs typeface="Calibri" panose="020F0502020204030204" pitchFamily="34" charset="0"/>
              </a:rPr>
              <a:t>5. </a:t>
            </a:r>
            <a:r>
              <a:rPr lang="fr-FR" sz="1050" b="1" dirty="0" err="1">
                <a:latin typeface="+mj-lt"/>
                <a:cs typeface="Calibri" panose="020F0502020204030204" pitchFamily="34" charset="0"/>
              </a:rPr>
              <a:t>Other</a:t>
            </a:r>
            <a:r>
              <a:rPr lang="fr-FR" sz="105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latin typeface="+mj-lt"/>
                <a:cs typeface="Calibri" panose="020F0502020204030204" pitchFamily="34" charset="0"/>
              </a:rPr>
              <a:t>technical</a:t>
            </a:r>
            <a:r>
              <a:rPr lang="fr-FR" sz="1050" b="1" dirty="0">
                <a:latin typeface="+mj-lt"/>
                <a:cs typeface="Calibri" panose="020F0502020204030204" pitchFamily="34" charset="0"/>
              </a:rPr>
              <a:t> root causes </a:t>
            </a:r>
            <a:r>
              <a:rPr lang="fr-FR" sz="1050" b="1" dirty="0" err="1">
                <a:latin typeface="+mj-lt"/>
                <a:cs typeface="Calibri" panose="020F0502020204030204" pitchFamily="34" charset="0"/>
              </a:rPr>
              <a:t>under</a:t>
            </a:r>
            <a:r>
              <a:rPr lang="fr-FR" sz="105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fr-FR" sz="1050" b="1" dirty="0" err="1">
                <a:latin typeface="+mj-lt"/>
                <a:cs typeface="Calibri" panose="020F0502020204030204" pitchFamily="34" charset="0"/>
              </a:rPr>
              <a:t>analysis</a:t>
            </a:r>
            <a:r>
              <a:rPr lang="fr-FR" sz="1050" b="1" dirty="0">
                <a:latin typeface="+mj-lt"/>
                <a:cs typeface="Calibri" panose="020F0502020204030204" pitchFamily="34" charset="0"/>
              </a:rPr>
              <a:t>:</a:t>
            </a:r>
            <a:endParaRPr lang="fr-FR" sz="1050" dirty="0">
              <a:latin typeface="+mj-lt"/>
              <a:cs typeface="Calibri" panose="020F0502020204030204" pitchFamily="34" charset="0"/>
            </a:endParaRPr>
          </a:p>
          <a:p>
            <a:pPr rtl="0"/>
            <a:r>
              <a:rPr lang="fr-FR" sz="1050" dirty="0">
                <a:latin typeface="+mj-lt"/>
                <a:cs typeface="Calibri" panose="020F0502020204030204" pitchFamily="34" charset="0"/>
              </a:rPr>
              <a:t>Balance </a:t>
            </a:r>
            <a:r>
              <a:rPr lang="fr-FR" sz="1050" dirty="0" err="1">
                <a:latin typeface="+mj-lt"/>
                <a:cs typeface="Calibri" panose="020F0502020204030204" pitchFamily="34" charset="0"/>
              </a:rPr>
              <a:t>analysis</a:t>
            </a:r>
            <a:r>
              <a:rPr lang="fr-FR" sz="1050" dirty="0">
                <a:latin typeface="+mj-lt"/>
                <a:cs typeface="Calibri" panose="020F0502020204030204" pitchFamily="34" charset="0"/>
              </a:rPr>
              <a:t>, network, </a:t>
            </a:r>
            <a:r>
              <a:rPr lang="fr-FR" sz="1050" dirty="0" err="1">
                <a:latin typeface="+mj-lt"/>
                <a:cs typeface="Calibri" panose="020F0502020204030204" pitchFamily="34" charset="0"/>
              </a:rPr>
              <a:t>Database</a:t>
            </a:r>
            <a:r>
              <a:rPr lang="fr-FR" sz="1050" dirty="0">
                <a:latin typeface="+mj-lt"/>
                <a:cs typeface="Calibri" panose="020F0502020204030204" pitchFamily="34" charset="0"/>
              </a:rPr>
              <a:t>, Cognos package fixes…</a:t>
            </a:r>
          </a:p>
          <a:p>
            <a:pPr rtl="0"/>
            <a:endParaRPr lang="fr-FR" sz="1050" dirty="0">
              <a:effectLst/>
              <a:latin typeface="+mj-lt"/>
              <a:cs typeface="Calibri" panose="020F0502020204030204" pitchFamily="34" charset="0"/>
            </a:endParaRPr>
          </a:p>
          <a:p>
            <a:pPr rtl="0"/>
            <a:r>
              <a:rPr lang="fr-FR" sz="1050" b="1" u="sng" dirty="0">
                <a:effectLst/>
                <a:latin typeface="+mj-lt"/>
                <a:cs typeface="Calibri" panose="020F0502020204030204" pitchFamily="34" charset="0"/>
              </a:rPr>
              <a:t>PENDING OFFICIAL COMMUNICATION FROM BI</a:t>
            </a:r>
            <a:endParaRPr lang="fr-FR" sz="1050" dirty="0">
              <a:effectLst/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1BD53FC7-3860-644B-A277-E383C1808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94" y="1121552"/>
            <a:ext cx="360235" cy="37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06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D79D91-E83E-4E47-97DC-9BCE46B9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9060" y="2543826"/>
            <a:ext cx="5028716" cy="131848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USERS’ VOICE :</a:t>
            </a:r>
          </a:p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QUESTIONS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091F6AF-44F8-487D-A21D-AFD0912D78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0524868-15D4-475C-82F3-57B8AD8C80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1076"/>
            <a:ext cx="3657600" cy="3661348"/>
          </a:xfrm>
        </p:spPr>
      </p:pic>
    </p:spTree>
    <p:extLst>
      <p:ext uri="{BB962C8B-B14F-4D97-AF65-F5344CB8AC3E}">
        <p14:creationId xmlns:p14="http://schemas.microsoft.com/office/powerpoint/2010/main" val="275241417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A17F3-7C53-40A4-953B-2753D89C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A75C4"/>
                </a:solidFill>
              </a:rPr>
              <a:t>USERS’ VOICE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A05BD76-DFF7-4497-ADD4-8BCD7FAFD0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24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DF15BCC-17BD-4777-B4BD-9A3D4E90A2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QUESQTIONS</a:t>
            </a:r>
            <a:endParaRPr lang="en-US" sz="180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ED10C5-E84B-8454-4732-1B8E05B25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48" y="192797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1" descr="​APAC Cognos Workhop Questions.xlsx icon">
            <a:extLst>
              <a:ext uri="{FF2B5EF4-FFF2-40B4-BE49-F238E27FC236}">
                <a16:creationId xmlns:a16="http://schemas.microsoft.com/office/drawing/2014/main" id="{93296A51-A1BA-52AD-833A-0A503B68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48" y="10647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1437CF5-2917-8239-ECBC-EDDA02D26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448" y="1014324"/>
            <a:ext cx="3352801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100" b="0" i="0" u="sng" strike="noStrike" cap="none" normalizeH="0" baseline="0" dirty="0">
                <a:ln>
                  <a:noFill/>
                </a:ln>
                <a:solidFill>
                  <a:srgbClr val="3A75C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APAC Cognos </a:t>
            </a:r>
            <a:r>
              <a:rPr kumimoji="0" lang="en-US" altLang="fr-FR" sz="1100" b="0" i="0" u="sng" strike="noStrike" cap="none" normalizeH="0" baseline="0" dirty="0" err="1">
                <a:ln>
                  <a:noFill/>
                </a:ln>
                <a:solidFill>
                  <a:srgbClr val="3A75C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Workhop</a:t>
            </a:r>
            <a:r>
              <a:rPr kumimoji="0" lang="en-US" altLang="fr-FR" sz="1100" b="0" i="0" u="sng" strike="noStrike" cap="none" normalizeH="0" baseline="0" dirty="0">
                <a:ln>
                  <a:noFill/>
                </a:ln>
                <a:solidFill>
                  <a:srgbClr val="3A75C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Questions.xlsx</a:t>
            </a:r>
            <a:r>
              <a:rPr kumimoji="0" lang="fr-FR" altLang="fr-FR" sz="300" b="0" i="0" u="none" strike="noStrike" cap="none" normalizeH="0" baseline="0" dirty="0">
                <a:ln>
                  <a:noFill/>
                </a:ln>
                <a:solidFill>
                  <a:srgbClr val="3A75C4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rgbClr val="3A75C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9906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9167540-1927-48A7-8251-F1B1305435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DE60938-FDDB-4440-8F2D-B37AA22D74CE}" type="slidenum">
              <a:rPr lang="fr-FR"/>
              <a:pPr/>
              <a:t>3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C2B1773-2513-4159-8790-F3ED4F690E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21859"/>
            <a:ext cx="8534400" cy="355600"/>
          </a:xfrm>
        </p:spPr>
        <p:txBody>
          <a:bodyPr/>
          <a:lstStyle/>
          <a:p>
            <a:r>
              <a:rPr lang="fr-FR" cap="all" err="1"/>
              <a:t>Implementation</a:t>
            </a:r>
            <a:r>
              <a:rPr lang="fr-FR" cap="all"/>
              <a:t> &amp; Solutions Dept.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B2D9F1-EB3D-44FF-8E0E-2830B29B89CF}"/>
              </a:ext>
            </a:extLst>
          </p:cNvPr>
          <p:cNvSpPr/>
          <p:nvPr/>
        </p:nvSpPr>
        <p:spPr>
          <a:xfrm>
            <a:off x="669469" y="1233488"/>
            <a:ext cx="1548686" cy="28859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10" name="Rectangle : coins arrondis 4">
            <a:extLst>
              <a:ext uri="{FF2B5EF4-FFF2-40B4-BE49-F238E27FC236}">
                <a16:creationId xmlns:a16="http://schemas.microsoft.com/office/drawing/2014/main" id="{F4EF1FA3-CBA5-44DD-981B-B3195E5F06FF}"/>
              </a:ext>
            </a:extLst>
          </p:cNvPr>
          <p:cNvSpPr txBox="1"/>
          <p:nvPr/>
        </p:nvSpPr>
        <p:spPr>
          <a:xfrm>
            <a:off x="669469" y="2271663"/>
            <a:ext cx="1548686" cy="12643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71120" tIns="71120" rIns="71120" bIns="7112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000" b="1" kern="1200"/>
              <a:t>IMPLEMENTATION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kern="1200"/>
              <a:t>Global Project Management for </a:t>
            </a:r>
            <a:r>
              <a:rPr lang="fr-FR" sz="700" kern="1200" err="1"/>
              <a:t>startegic</a:t>
            </a:r>
            <a:r>
              <a:rPr lang="fr-FR" sz="700" kern="1200"/>
              <a:t> </a:t>
            </a:r>
            <a:r>
              <a:rPr lang="fr-FR" sz="700" kern="1200" err="1"/>
              <a:t>account</a:t>
            </a:r>
            <a:endParaRPr lang="fr-FR" sz="700" kern="1200"/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kern="1200"/>
              <a:t>     - New </a:t>
            </a:r>
            <a:r>
              <a:rPr lang="fr-FR" sz="700" kern="1200" err="1"/>
              <a:t>Customers</a:t>
            </a:r>
            <a:endParaRPr lang="fr-FR" sz="700" kern="1200"/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kern="1200"/>
              <a:t>     - New Awards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kern="1200"/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kern="1200"/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kern="1200"/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i="1" kern="1200">
                <a:solidFill>
                  <a:schemeClr val="bg1">
                    <a:lumMod val="50000"/>
                  </a:schemeClr>
                </a:solidFill>
              </a:rPr>
              <a:t>Main Actions :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i="1" kern="1200">
                <a:solidFill>
                  <a:schemeClr val="bg1">
                    <a:lumMod val="50000"/>
                  </a:schemeClr>
                </a:solidFill>
              </a:rPr>
              <a:t>Sales Support,  Planning Establishment, Project Coordination, Animation, Follow-up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DB3CD3F-17AC-40E5-A2D6-4F0DD8A1A433}"/>
              </a:ext>
            </a:extLst>
          </p:cNvPr>
          <p:cNvSpPr/>
          <p:nvPr/>
        </p:nvSpPr>
        <p:spPr>
          <a:xfrm>
            <a:off x="2365986" y="1233488"/>
            <a:ext cx="1571228" cy="28859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5" name="Rectangle : coins arrondis 4">
            <a:extLst>
              <a:ext uri="{FF2B5EF4-FFF2-40B4-BE49-F238E27FC236}">
                <a16:creationId xmlns:a16="http://schemas.microsoft.com/office/drawing/2014/main" id="{52B82A21-86F3-4D3E-8F47-C4F3A9BB08BD}"/>
              </a:ext>
            </a:extLst>
          </p:cNvPr>
          <p:cNvSpPr txBox="1"/>
          <p:nvPr/>
        </p:nvSpPr>
        <p:spPr>
          <a:xfrm>
            <a:off x="2365986" y="2226368"/>
            <a:ext cx="1571228" cy="13096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71120" tIns="71120" rIns="71120" bIns="7112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000" b="1" kern="1200"/>
              <a:t>CUSTOMER BUSINESS SOLUTIONS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8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kern="1200">
                <a:latin typeface="+mj-lt"/>
              </a:rPr>
              <a:t>Experts for IT Customer Solutions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kern="1200"/>
              <a:t>      - Project Management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kern="1200"/>
              <a:t>      - Sales supports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kern="1200"/>
              <a:t>      - Business </a:t>
            </a:r>
            <a:r>
              <a:rPr lang="fr-FR" sz="700" kern="1200" err="1"/>
              <a:t>View</a:t>
            </a:r>
            <a:endParaRPr lang="fr-FR" sz="700" kern="1200"/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kern="1200">
                <a:latin typeface="+mj-lt"/>
              </a:rPr>
              <a:t>      </a:t>
            </a:r>
            <a:endParaRPr lang="fr-FR" sz="700" b="0" i="1" kern="120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b="0" i="1" kern="120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Main Actions : 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Solution Design, </a:t>
            </a:r>
            <a:r>
              <a:rPr lang="fr-FR" sz="700" b="0" i="1" kern="1200" err="1">
                <a:solidFill>
                  <a:schemeClr val="bg1">
                    <a:lumMod val="50000"/>
                  </a:schemeClr>
                </a:solidFill>
              </a:rPr>
              <a:t>Specs</a:t>
            </a: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, Test </a:t>
            </a:r>
            <a:r>
              <a:rPr lang="fr-FR" sz="700" b="0" i="1" kern="1200" err="1">
                <a:solidFill>
                  <a:schemeClr val="bg1">
                    <a:lumMod val="50000"/>
                  </a:schemeClr>
                </a:solidFill>
              </a:rPr>
              <a:t>phasis</a:t>
            </a: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, Training for EDI, Reporting, </a:t>
            </a:r>
            <a:r>
              <a:rPr lang="fr-FR" sz="700" b="0" i="1" kern="1200" err="1">
                <a:solidFill>
                  <a:schemeClr val="bg1">
                    <a:lumMod val="50000"/>
                  </a:schemeClr>
                </a:solidFill>
              </a:rPr>
              <a:t>Track&amp;trace</a:t>
            </a: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 and Web Platforms</a:t>
            </a:r>
          </a:p>
        </p:txBody>
      </p:sp>
      <p:sp>
        <p:nvSpPr>
          <p:cNvPr id="13" name="Rectangle 12" descr="Informatique hébergé avec un remplissage uni">
            <a:extLst>
              <a:ext uri="{FF2B5EF4-FFF2-40B4-BE49-F238E27FC236}">
                <a16:creationId xmlns:a16="http://schemas.microsoft.com/office/drawing/2014/main" id="{E30E85D2-21C3-4B1E-902B-46031E834783}"/>
              </a:ext>
            </a:extLst>
          </p:cNvPr>
          <p:cNvSpPr/>
          <p:nvPr/>
        </p:nvSpPr>
        <p:spPr>
          <a:xfrm>
            <a:off x="2654333" y="1279747"/>
            <a:ext cx="1002522" cy="84074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4A37CE5-5DB4-4F13-810C-A17FF10D076D}"/>
              </a:ext>
            </a:extLst>
          </p:cNvPr>
          <p:cNvSpPr/>
          <p:nvPr/>
        </p:nvSpPr>
        <p:spPr>
          <a:xfrm>
            <a:off x="4085045" y="1233488"/>
            <a:ext cx="1501814" cy="28859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19" name="Rectangle : coins arrondis 4">
            <a:extLst>
              <a:ext uri="{FF2B5EF4-FFF2-40B4-BE49-F238E27FC236}">
                <a16:creationId xmlns:a16="http://schemas.microsoft.com/office/drawing/2014/main" id="{7F936329-5F05-470C-8172-64B8F51D50C2}"/>
              </a:ext>
            </a:extLst>
          </p:cNvPr>
          <p:cNvSpPr txBox="1"/>
          <p:nvPr/>
        </p:nvSpPr>
        <p:spPr>
          <a:xfrm>
            <a:off x="4085045" y="2226368"/>
            <a:ext cx="1501814" cy="13096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71120" tIns="71120" rIns="71120" bIns="7112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000" b="1" kern="1200"/>
              <a:t>BUSINESS INTELLIGENCE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kern="1200"/>
              <a:t>BI Experts, data :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kern="1200"/>
              <a:t>             - </a:t>
            </a:r>
            <a:r>
              <a:rPr lang="fr-FR" sz="700" kern="1200" err="1"/>
              <a:t>Shipments</a:t>
            </a:r>
            <a:r>
              <a:rPr lang="fr-FR" sz="700" kern="1200"/>
              <a:t> data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kern="1200"/>
              <a:t>             - </a:t>
            </a:r>
            <a:r>
              <a:rPr lang="fr-FR" sz="700" kern="1200" err="1"/>
              <a:t>Milestones</a:t>
            </a:r>
            <a:endParaRPr lang="fr-FR" sz="700" kern="1200"/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kern="1200"/>
              <a:t>             - Finance </a:t>
            </a:r>
            <a:r>
              <a:rPr lang="fr-FR" sz="700" b="0" kern="1200" err="1"/>
              <a:t>details</a:t>
            </a:r>
            <a:endParaRPr lang="fr-FR" sz="700" b="0" kern="1200"/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kern="1200"/>
              <a:t>             - CO2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b="0" i="1" kern="120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Main Actions : 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Package Evolution, BI Platform Monitoring, </a:t>
            </a:r>
            <a:r>
              <a:rPr lang="fr-FR" sz="700" b="0" i="1" kern="1200" err="1">
                <a:solidFill>
                  <a:schemeClr val="bg1">
                    <a:lumMod val="50000"/>
                  </a:schemeClr>
                </a:solidFill>
              </a:rPr>
              <a:t>Users</a:t>
            </a: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 Training, Benchmark</a:t>
            </a:r>
          </a:p>
        </p:txBody>
      </p:sp>
      <p:sp>
        <p:nvSpPr>
          <p:cNvPr id="17" name="Ellipse 16" descr="Head with Gears">
            <a:extLst>
              <a:ext uri="{FF2B5EF4-FFF2-40B4-BE49-F238E27FC236}">
                <a16:creationId xmlns:a16="http://schemas.microsoft.com/office/drawing/2014/main" id="{F9A0A972-CD36-4545-B93E-A98FB4FE0124}"/>
              </a:ext>
            </a:extLst>
          </p:cNvPr>
          <p:cNvSpPr/>
          <p:nvPr/>
        </p:nvSpPr>
        <p:spPr>
          <a:xfrm>
            <a:off x="4387514" y="1265858"/>
            <a:ext cx="900000" cy="90000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406941F-D0E6-4115-A0A1-CE1899802291}"/>
              </a:ext>
            </a:extLst>
          </p:cNvPr>
          <p:cNvSpPr/>
          <p:nvPr/>
        </p:nvSpPr>
        <p:spPr>
          <a:xfrm>
            <a:off x="5734690" y="1232155"/>
            <a:ext cx="1501814" cy="2885971"/>
          </a:xfrm>
          <a:prstGeom prst="roundRect">
            <a:avLst>
              <a:gd name="adj" fmla="val 10000"/>
            </a:avLst>
          </a:prstGeom>
          <a:ln>
            <a:solidFill>
              <a:srgbClr val="13B1A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3" name="Rectangle : coins arrondis 4">
            <a:extLst>
              <a:ext uri="{FF2B5EF4-FFF2-40B4-BE49-F238E27FC236}">
                <a16:creationId xmlns:a16="http://schemas.microsoft.com/office/drawing/2014/main" id="{3364CD93-5253-4F26-9FCC-FE427B7064BA}"/>
              </a:ext>
            </a:extLst>
          </p:cNvPr>
          <p:cNvSpPr txBox="1"/>
          <p:nvPr/>
        </p:nvSpPr>
        <p:spPr>
          <a:xfrm>
            <a:off x="5734690" y="2376507"/>
            <a:ext cx="1501814" cy="115821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71120" tIns="71120" rIns="71120" bIns="7112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>
              <a:solidFill>
                <a:schemeClr val="tx1"/>
              </a:solidFill>
            </a:endParaRP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>
              <a:solidFill>
                <a:schemeClr val="tx1"/>
              </a:solidFill>
            </a:endParaRP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>
              <a:solidFill>
                <a:schemeClr val="tx1"/>
              </a:solidFill>
            </a:endParaRP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>
              <a:solidFill>
                <a:schemeClr val="tx1"/>
              </a:solidFill>
            </a:endParaRP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000" b="1" kern="1200">
                <a:solidFill>
                  <a:schemeClr val="tx1"/>
                </a:solidFill>
              </a:rPr>
              <a:t>CONTROL TOWER EMEA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>
              <a:solidFill>
                <a:schemeClr val="tx1"/>
              </a:solidFill>
            </a:endParaRP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kern="1200" err="1">
                <a:solidFill>
                  <a:schemeClr val="tx1"/>
                </a:solidFill>
              </a:rPr>
              <a:t>Customers</a:t>
            </a:r>
            <a:r>
              <a:rPr lang="fr-FR" sz="700" b="0" kern="1200">
                <a:solidFill>
                  <a:schemeClr val="tx1"/>
                </a:solidFill>
              </a:rPr>
              <a:t> </a:t>
            </a:r>
            <a:r>
              <a:rPr lang="fr-FR" sz="700" b="0" kern="1200" err="1">
                <a:solidFill>
                  <a:schemeClr val="tx1"/>
                </a:solidFill>
              </a:rPr>
              <a:t>dedicated</a:t>
            </a:r>
            <a:r>
              <a:rPr lang="fr-FR" sz="700" b="0" kern="1200">
                <a:solidFill>
                  <a:schemeClr val="tx1"/>
                </a:solidFill>
              </a:rPr>
              <a:t> Team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b="0" kern="1200">
              <a:solidFill>
                <a:schemeClr val="tx1"/>
              </a:solidFill>
            </a:endParaRP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>
              <a:solidFill>
                <a:schemeClr val="tx1"/>
              </a:solidFill>
            </a:endParaRP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b="0" kern="1200">
              <a:solidFill>
                <a:schemeClr val="tx1"/>
              </a:solidFill>
            </a:endParaRP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>
              <a:solidFill>
                <a:schemeClr val="tx1"/>
              </a:solidFill>
            </a:endParaRP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b="0" i="1" kern="120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Main Actions : 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Package Evolution, BI Platform Monitoring, </a:t>
            </a:r>
            <a:r>
              <a:rPr lang="fr-FR" sz="700" b="0" i="1" kern="1200" err="1">
                <a:solidFill>
                  <a:schemeClr val="bg1">
                    <a:lumMod val="50000"/>
                  </a:schemeClr>
                </a:solidFill>
              </a:rPr>
              <a:t>Users</a:t>
            </a: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 Training, Benchmark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b="0" kern="1200">
              <a:solidFill>
                <a:schemeClr val="tx1"/>
              </a:solidFill>
            </a:endParaRP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700" b="0" kern="1200">
              <a:solidFill>
                <a:schemeClr val="tx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02EC359-ECF6-49DA-BCA1-CFEDCBF8BC9C}"/>
              </a:ext>
            </a:extLst>
          </p:cNvPr>
          <p:cNvSpPr/>
          <p:nvPr/>
        </p:nvSpPr>
        <p:spPr>
          <a:xfrm>
            <a:off x="7384335" y="1232155"/>
            <a:ext cx="1501814" cy="28859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sp>
      <p:sp>
        <p:nvSpPr>
          <p:cNvPr id="27" name="Rectangle : coins arrondis 4">
            <a:extLst>
              <a:ext uri="{FF2B5EF4-FFF2-40B4-BE49-F238E27FC236}">
                <a16:creationId xmlns:a16="http://schemas.microsoft.com/office/drawing/2014/main" id="{E00D235B-B49C-4B98-AA36-13A67C8C694C}"/>
              </a:ext>
            </a:extLst>
          </p:cNvPr>
          <p:cNvSpPr txBox="1"/>
          <p:nvPr/>
        </p:nvSpPr>
        <p:spPr>
          <a:xfrm>
            <a:off x="7384335" y="2225035"/>
            <a:ext cx="1501814" cy="13096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71120" tIns="71120" rIns="71120" bIns="7112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0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000" b="1" kern="1200"/>
              <a:t>DIGITALIZATION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200" b="1" kern="1200"/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kern="1200"/>
              <a:t>- Robot Process Automation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kern="1200"/>
              <a:t>- New technologies, Apps</a:t>
            </a:r>
          </a:p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kern="1200"/>
              <a:t>- Innovation</a:t>
            </a:r>
          </a:p>
          <a:p>
            <a:pPr marL="171450" lvl="0" indent="-17145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fr-FR" sz="700" b="0" kern="1200"/>
              <a:t>IA, Real Time Monitoring</a:t>
            </a:r>
          </a:p>
          <a:p>
            <a:pPr marL="171450" lvl="0" indent="-17145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endParaRPr lang="fr-FR" sz="700"/>
          </a:p>
          <a:p>
            <a:pPr marL="171450" lvl="0" indent="-17145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endParaRPr lang="fr-FR" sz="700"/>
          </a:p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700"/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Main Actions : </a:t>
            </a:r>
          </a:p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700" b="0" i="1" kern="1200" err="1">
                <a:solidFill>
                  <a:schemeClr val="bg1">
                    <a:lumMod val="50000"/>
                  </a:schemeClr>
                </a:solidFill>
              </a:rPr>
              <a:t>Market</a:t>
            </a: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 Watch, Benchmark, </a:t>
            </a:r>
            <a:r>
              <a:rPr lang="fr-FR" sz="700" b="0" i="1" kern="1200" err="1">
                <a:solidFill>
                  <a:schemeClr val="bg1">
                    <a:lumMod val="50000"/>
                  </a:schemeClr>
                </a:solidFill>
              </a:rPr>
              <a:t>Organize</a:t>
            </a: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700" i="1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fr-FR" sz="700" i="1" err="1">
                <a:solidFill>
                  <a:schemeClr val="bg1">
                    <a:lumMod val="50000"/>
                  </a:schemeClr>
                </a:solidFill>
              </a:rPr>
              <a:t>Paricipate</a:t>
            </a:r>
            <a:r>
              <a:rPr lang="fr-FR" sz="700" i="1">
                <a:solidFill>
                  <a:schemeClr val="bg1">
                    <a:lumMod val="50000"/>
                  </a:schemeClr>
                </a:solidFill>
              </a:rPr>
              <a:t>  to </a:t>
            </a:r>
            <a:r>
              <a:rPr lang="fr-FR" sz="700" b="0" i="1" kern="1200">
                <a:solidFill>
                  <a:schemeClr val="bg1">
                    <a:lumMod val="50000"/>
                  </a:schemeClr>
                </a:solidFill>
              </a:rPr>
              <a:t>MVP or POC, Promote Solution</a:t>
            </a:r>
          </a:p>
          <a:p>
            <a:pPr marL="171450" lvl="0" indent="-17145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endParaRPr lang="fr-FR" sz="700" b="0" kern="120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6DFBB06F-0C96-4E39-8DF9-0D63CCF3D5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03" y="1302113"/>
            <a:ext cx="870290" cy="87029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91C18CB4-1DBB-4A57-A9B8-D7E63BEEE3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84" y="1337122"/>
            <a:ext cx="732847" cy="73284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89EF9394-B0E3-418D-B63F-2B5C356A66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00C4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18" y="1263304"/>
            <a:ext cx="912752" cy="912752"/>
          </a:xfrm>
          <a:prstGeom prst="rect">
            <a:avLst/>
          </a:prstGeom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3EFB0AC-B6CC-4DDE-9E28-EF075B615832}"/>
              </a:ext>
            </a:extLst>
          </p:cNvPr>
          <p:cNvSpPr/>
          <p:nvPr/>
        </p:nvSpPr>
        <p:spPr>
          <a:xfrm>
            <a:off x="2365986" y="4298260"/>
            <a:ext cx="1571228" cy="476040"/>
          </a:xfrm>
          <a:prstGeom prst="roundRect">
            <a:avLst>
              <a:gd name="adj" fmla="val 2396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80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E2DE334-900E-4C74-B037-C20F4CC0782B}"/>
              </a:ext>
            </a:extLst>
          </p:cNvPr>
          <p:cNvSpPr/>
          <p:nvPr/>
        </p:nvSpPr>
        <p:spPr>
          <a:xfrm>
            <a:off x="4085045" y="4298259"/>
            <a:ext cx="1501814" cy="476041"/>
          </a:xfrm>
          <a:prstGeom prst="roundRect">
            <a:avLst>
              <a:gd name="adj" fmla="val 23102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28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0FD6C3B-CC19-41B2-B17C-2AAE6BFB7537}"/>
              </a:ext>
            </a:extLst>
          </p:cNvPr>
          <p:cNvSpPr txBox="1"/>
          <p:nvPr/>
        </p:nvSpPr>
        <p:spPr>
          <a:xfrm>
            <a:off x="2365986" y="4322654"/>
            <a:ext cx="1571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CUSTOMER REPORTING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DCA26A-F38C-4ECB-829A-14F56B549769}"/>
              </a:ext>
            </a:extLst>
          </p:cNvPr>
          <p:cNvSpPr txBox="1"/>
          <p:nvPr/>
        </p:nvSpPr>
        <p:spPr>
          <a:xfrm>
            <a:off x="4085046" y="4301923"/>
            <a:ext cx="1501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FO REPORTING </a:t>
            </a:r>
          </a:p>
          <a:p>
            <a:pPr algn="ctr"/>
            <a:r>
              <a:rPr lang="en-US" sz="1200"/>
              <a:t>MO REPORTING</a:t>
            </a:r>
            <a:endParaRPr lang="en-US" sz="360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7813412-7682-409C-A43F-6B0E00ED5C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3640" y="534061"/>
            <a:ext cx="559888" cy="595281"/>
          </a:xfrm>
          <a:prstGeom prst="ellipse">
            <a:avLst/>
          </a:prstGeom>
          <a:ln w="3175" cap="rnd">
            <a:solidFill>
              <a:srgbClr val="4E4F5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3662564-488A-4348-97BB-3C4F08695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956" y="534060"/>
            <a:ext cx="595282" cy="595282"/>
          </a:xfrm>
          <a:prstGeom prst="ellipse">
            <a:avLst/>
          </a:prstGeom>
          <a:ln w="19050" cap="rnd">
            <a:solidFill>
              <a:srgbClr val="13B1A5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44868EEF-7F0B-4273-BB0A-D5D6CA0A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44" y="536533"/>
            <a:ext cx="596944" cy="596944"/>
          </a:xfrm>
          <a:prstGeom prst="ellipse">
            <a:avLst/>
          </a:prstGeom>
          <a:ln w="19050" cap="rnd">
            <a:solidFill>
              <a:srgbClr val="EB46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11DA9E3-60BD-4991-8E26-D56BE8A39D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10466" y="521537"/>
            <a:ext cx="595282" cy="595282"/>
          </a:xfrm>
          <a:prstGeom prst="ellipse">
            <a:avLst/>
          </a:prstGeom>
          <a:ln w="19050" cap="rnd">
            <a:solidFill>
              <a:srgbClr val="9FB5E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950885A-B552-4EF3-9601-A9E6EE5E51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8776" y="521537"/>
            <a:ext cx="596944" cy="596944"/>
          </a:xfrm>
          <a:prstGeom prst="ellipse">
            <a:avLst/>
          </a:prstGeom>
          <a:ln w="19050" cap="rnd">
            <a:solidFill>
              <a:srgbClr val="3A75C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8D0AD24-5D9D-7B5A-28CA-FDFB2207BE00}"/>
              </a:ext>
            </a:extLst>
          </p:cNvPr>
          <p:cNvSpPr txBox="1"/>
          <p:nvPr/>
        </p:nvSpPr>
        <p:spPr>
          <a:xfrm rot="19376949">
            <a:off x="509846" y="566957"/>
            <a:ext cx="774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A75C4"/>
                </a:solidFill>
              </a:rPr>
              <a:t>Anne </a:t>
            </a:r>
          </a:p>
          <a:p>
            <a:pPr algn="ctr"/>
            <a:r>
              <a:rPr lang="en-US" sz="800" dirty="0">
                <a:solidFill>
                  <a:srgbClr val="3A75C4"/>
                </a:solidFill>
              </a:rPr>
              <a:t>RECEVEUR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DF65BDA-BBA9-D02C-7419-B1F6CD75BCD1}"/>
              </a:ext>
            </a:extLst>
          </p:cNvPr>
          <p:cNvSpPr txBox="1"/>
          <p:nvPr/>
        </p:nvSpPr>
        <p:spPr>
          <a:xfrm rot="19376949">
            <a:off x="2088739" y="566957"/>
            <a:ext cx="108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A75C4"/>
                </a:solidFill>
              </a:rPr>
              <a:t>Christophe MONTEREMAL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8FD53BE-B3B7-2C6E-8347-F2BCBEBD5EC9}"/>
              </a:ext>
            </a:extLst>
          </p:cNvPr>
          <p:cNvSpPr txBox="1"/>
          <p:nvPr/>
        </p:nvSpPr>
        <p:spPr>
          <a:xfrm rot="19376949">
            <a:off x="3957694" y="566957"/>
            <a:ext cx="747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A75C4"/>
                </a:solidFill>
              </a:rPr>
              <a:t>Florent</a:t>
            </a:r>
          </a:p>
          <a:p>
            <a:pPr algn="ctr"/>
            <a:r>
              <a:rPr lang="en-US" sz="800" dirty="0">
                <a:solidFill>
                  <a:srgbClr val="3A75C4"/>
                </a:solidFill>
              </a:rPr>
              <a:t>DESAILLY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62D9F9-F99B-F893-90EB-0DA27F007B24}"/>
              </a:ext>
            </a:extLst>
          </p:cNvPr>
          <p:cNvSpPr txBox="1"/>
          <p:nvPr/>
        </p:nvSpPr>
        <p:spPr>
          <a:xfrm rot="19376949">
            <a:off x="5638554" y="566957"/>
            <a:ext cx="666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A75C4"/>
                </a:solidFill>
              </a:rPr>
              <a:t>Renaud</a:t>
            </a:r>
          </a:p>
          <a:p>
            <a:pPr algn="ctr"/>
            <a:r>
              <a:rPr lang="en-US" sz="800" dirty="0">
                <a:solidFill>
                  <a:srgbClr val="3A75C4"/>
                </a:solidFill>
              </a:rPr>
              <a:t>BRAILLY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F2F74F-57DA-4EE5-8583-5C8EC3FF3AB4}"/>
              </a:ext>
            </a:extLst>
          </p:cNvPr>
          <p:cNvSpPr txBox="1"/>
          <p:nvPr/>
        </p:nvSpPr>
        <p:spPr>
          <a:xfrm rot="19376949">
            <a:off x="7275946" y="566957"/>
            <a:ext cx="640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3A75C4"/>
                </a:solidFill>
              </a:rPr>
              <a:t>Cyril</a:t>
            </a:r>
          </a:p>
          <a:p>
            <a:pPr algn="ctr"/>
            <a:r>
              <a:rPr lang="en-US" sz="800" dirty="0">
                <a:solidFill>
                  <a:srgbClr val="3A75C4"/>
                </a:solidFill>
              </a:rPr>
              <a:t>GARDE</a:t>
            </a:r>
          </a:p>
        </p:txBody>
      </p:sp>
    </p:spTree>
    <p:extLst>
      <p:ext uri="{BB962C8B-B14F-4D97-AF65-F5344CB8AC3E}">
        <p14:creationId xmlns:p14="http://schemas.microsoft.com/office/powerpoint/2010/main" val="26325921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85D7DF-9AD8-492D-BDE4-84E1DDF4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EUROPEAN CBS COMMUNITY</a:t>
            </a:r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FAE6CFCF-9ED8-4ED6-B4C0-07D14DDB8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225" y="4636000"/>
            <a:ext cx="337471" cy="273844"/>
          </a:xfrm>
        </p:spPr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4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0472DA-A212-4A28-A225-BEDC3C7DCC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Organization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EB5C164-8776-4ADB-A749-8F20924400FC}"/>
              </a:ext>
            </a:extLst>
          </p:cNvPr>
          <p:cNvSpPr/>
          <p:nvPr/>
        </p:nvSpPr>
        <p:spPr>
          <a:xfrm>
            <a:off x="0" y="793750"/>
            <a:ext cx="9144000" cy="3956959"/>
          </a:xfrm>
          <a:prstGeom prst="rect">
            <a:avLst/>
          </a:prstGeom>
          <a:solidFill>
            <a:schemeClr val="accent2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7F562035-9115-47DD-A5DD-EA160E21319F}"/>
              </a:ext>
            </a:extLst>
          </p:cNvPr>
          <p:cNvCxnSpPr>
            <a:cxnSpLocks/>
          </p:cNvCxnSpPr>
          <p:nvPr/>
        </p:nvCxnSpPr>
        <p:spPr>
          <a:xfrm>
            <a:off x="262310" y="2200519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rganigramme : Terminateur 112">
            <a:extLst>
              <a:ext uri="{FF2B5EF4-FFF2-40B4-BE49-F238E27FC236}">
                <a16:creationId xmlns:a16="http://schemas.microsoft.com/office/drawing/2014/main" id="{423AB8F5-03DD-457A-BEAE-EFE9EF6B30D9}"/>
              </a:ext>
            </a:extLst>
          </p:cNvPr>
          <p:cNvSpPr/>
          <p:nvPr/>
        </p:nvSpPr>
        <p:spPr>
          <a:xfrm>
            <a:off x="657506" y="872290"/>
            <a:ext cx="1785392" cy="397309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/>
          </a:p>
          <a:p>
            <a:pPr algn="ctr"/>
            <a:r>
              <a:rPr lang="fr-FR" sz="900" b="1">
                <a:solidFill>
                  <a:srgbClr val="4472C4"/>
                </a:solidFill>
              </a:rPr>
              <a:t>REGIONAL CBS</a:t>
            </a:r>
          </a:p>
          <a:p>
            <a:pPr algn="ctr"/>
            <a:r>
              <a:rPr lang="fr-FR" sz="800">
                <a:solidFill>
                  <a:srgbClr val="4472C4"/>
                </a:solidFill>
              </a:rPr>
              <a:t>A. </a:t>
            </a:r>
            <a:r>
              <a:rPr lang="fr-FR" sz="800" err="1">
                <a:solidFill>
                  <a:srgbClr val="4472C4"/>
                </a:solidFill>
              </a:rPr>
              <a:t>Adjtoutah</a:t>
            </a:r>
            <a:endParaRPr lang="fr-FR" sz="800">
              <a:solidFill>
                <a:srgbClr val="4472C4"/>
              </a:solidFill>
            </a:endParaRPr>
          </a:p>
          <a:p>
            <a:pPr algn="ctr"/>
            <a:r>
              <a:rPr lang="fr-FR" sz="800">
                <a:solidFill>
                  <a:srgbClr val="4472C4"/>
                </a:solidFill>
              </a:rPr>
              <a:t>L. Breton</a:t>
            </a:r>
          </a:p>
          <a:p>
            <a:pPr algn="ctr"/>
            <a:endParaRPr lang="fr-FR" sz="80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A0A5CCA3-70A1-413F-BF46-49DDD4CB2FE3}"/>
              </a:ext>
            </a:extLst>
          </p:cNvPr>
          <p:cNvSpPr/>
          <p:nvPr/>
        </p:nvSpPr>
        <p:spPr>
          <a:xfrm>
            <a:off x="619599" y="832256"/>
            <a:ext cx="477376" cy="477376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/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25B43F6E-A71B-4243-9E29-08780D54D7A0}"/>
              </a:ext>
            </a:extLst>
          </p:cNvPr>
          <p:cNvCxnSpPr>
            <a:cxnSpLocks/>
          </p:cNvCxnSpPr>
          <p:nvPr/>
        </p:nvCxnSpPr>
        <p:spPr>
          <a:xfrm>
            <a:off x="262310" y="2834109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ZoneTexte 115">
            <a:extLst>
              <a:ext uri="{FF2B5EF4-FFF2-40B4-BE49-F238E27FC236}">
                <a16:creationId xmlns:a16="http://schemas.microsoft.com/office/drawing/2014/main" id="{E896C92E-A464-4111-9940-412B8AD89492}"/>
              </a:ext>
            </a:extLst>
          </p:cNvPr>
          <p:cNvSpPr txBox="1"/>
          <p:nvPr/>
        </p:nvSpPr>
        <p:spPr>
          <a:xfrm>
            <a:off x="260082" y="1903589"/>
            <a:ext cx="1046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>
                    <a:lumMod val="95000"/>
                  </a:schemeClr>
                </a:solidFill>
              </a:rPr>
              <a:t>NORMANDY / </a:t>
            </a:r>
          </a:p>
          <a:p>
            <a:pPr algn="ctr"/>
            <a:r>
              <a:rPr lang="en-US" sz="600" b="1">
                <a:solidFill>
                  <a:schemeClr val="bg1">
                    <a:lumMod val="95000"/>
                  </a:schemeClr>
                </a:solidFill>
              </a:rPr>
              <a:t>NORTH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7FBDAE31-1B91-4048-9564-F81434216097}"/>
              </a:ext>
            </a:extLst>
          </p:cNvPr>
          <p:cNvSpPr txBox="1"/>
          <p:nvPr/>
        </p:nvSpPr>
        <p:spPr>
          <a:xfrm>
            <a:off x="287578" y="2204710"/>
            <a:ext cx="1094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u="sng">
                <a:solidFill>
                  <a:schemeClr val="bg1"/>
                </a:solidFill>
              </a:rPr>
              <a:t>C. </a:t>
            </a:r>
            <a:r>
              <a:rPr lang="en-US" sz="700" b="1" u="sng" err="1">
                <a:solidFill>
                  <a:schemeClr val="bg1"/>
                </a:solidFill>
              </a:rPr>
              <a:t>Mariet</a:t>
            </a:r>
            <a:r>
              <a:rPr lang="en-US" sz="700">
                <a:solidFill>
                  <a:schemeClr val="bg1"/>
                </a:solidFill>
              </a:rPr>
              <a:t> / B. </a:t>
            </a:r>
            <a:r>
              <a:rPr lang="en-US" sz="700" err="1">
                <a:solidFill>
                  <a:schemeClr val="bg1"/>
                </a:solidFill>
              </a:rPr>
              <a:t>Ilboudo</a:t>
            </a:r>
            <a:r>
              <a:rPr lang="en-US" sz="700">
                <a:solidFill>
                  <a:schemeClr val="bg1"/>
                </a:solidFill>
              </a:rPr>
              <a:t> / C. Adam  T. Chauvin  / T. </a:t>
            </a:r>
            <a:r>
              <a:rPr lang="en-US" sz="700" err="1">
                <a:solidFill>
                  <a:schemeClr val="bg1"/>
                </a:solidFill>
              </a:rPr>
              <a:t>Hoareau</a:t>
            </a:r>
            <a:r>
              <a:rPr lang="en-US" sz="700">
                <a:solidFill>
                  <a:schemeClr val="bg1"/>
                </a:solidFill>
              </a:rPr>
              <a:t> / TBN</a:t>
            </a:r>
            <a:endParaRPr lang="en-US" sz="700">
              <a:solidFill>
                <a:schemeClr val="bg1"/>
              </a:solidFill>
              <a:cs typeface="Arial"/>
            </a:endParaRPr>
          </a:p>
          <a:p>
            <a:endParaRPr lang="fr-FR" sz="900">
              <a:solidFill>
                <a:schemeClr val="bg1"/>
              </a:solidFill>
            </a:endParaRP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F7796DF0-F709-44A4-8CC1-E0A221D755A9}"/>
              </a:ext>
            </a:extLst>
          </p:cNvPr>
          <p:cNvSpPr txBox="1"/>
          <p:nvPr/>
        </p:nvSpPr>
        <p:spPr>
          <a:xfrm>
            <a:off x="264116" y="2650357"/>
            <a:ext cx="104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>
                    <a:lumMod val="95000"/>
                  </a:schemeClr>
                </a:solidFill>
              </a:rPr>
              <a:t>GREATER EAST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0942C333-10B0-42AD-89EE-3BBD5E16D086}"/>
              </a:ext>
            </a:extLst>
          </p:cNvPr>
          <p:cNvSpPr txBox="1"/>
          <p:nvPr/>
        </p:nvSpPr>
        <p:spPr>
          <a:xfrm>
            <a:off x="262311" y="2859271"/>
            <a:ext cx="131987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b="1" u="sng">
                <a:solidFill>
                  <a:schemeClr val="bg1"/>
                </a:solidFill>
              </a:rPr>
              <a:t>A. Moreau</a:t>
            </a:r>
            <a:r>
              <a:rPr lang="en-US" sz="700">
                <a:solidFill>
                  <a:schemeClr val="bg1"/>
                </a:solidFill>
              </a:rPr>
              <a:t> / H. </a:t>
            </a:r>
            <a:r>
              <a:rPr lang="en-US" sz="700" err="1">
                <a:solidFill>
                  <a:schemeClr val="bg1"/>
                </a:solidFill>
              </a:rPr>
              <a:t>Malrieu</a:t>
            </a:r>
            <a:r>
              <a:rPr lang="en-US" sz="700">
                <a:solidFill>
                  <a:schemeClr val="bg1"/>
                </a:solidFill>
              </a:rPr>
              <a:t> </a:t>
            </a:r>
          </a:p>
          <a:p>
            <a:r>
              <a:rPr lang="en-US" sz="700">
                <a:solidFill>
                  <a:schemeClr val="bg1"/>
                </a:solidFill>
              </a:rPr>
              <a:t>F. Sarkissian / A. </a:t>
            </a:r>
            <a:r>
              <a:rPr lang="en-US" sz="700" err="1">
                <a:solidFill>
                  <a:schemeClr val="bg1"/>
                </a:solidFill>
              </a:rPr>
              <a:t>Bouix</a:t>
            </a:r>
            <a:endParaRPr lang="en-US" sz="700">
              <a:solidFill>
                <a:schemeClr val="bg1"/>
              </a:solidFill>
            </a:endParaRPr>
          </a:p>
          <a:p>
            <a:r>
              <a:rPr lang="en-US" sz="700">
                <a:solidFill>
                  <a:schemeClr val="bg1"/>
                </a:solidFill>
              </a:rPr>
              <a:t>B. Brigitte / A. Gautier / TBN</a:t>
            </a:r>
          </a:p>
        </p:txBody>
      </p: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81575C65-A1AA-4FE2-AB04-95D1A4C5E7E9}"/>
              </a:ext>
            </a:extLst>
          </p:cNvPr>
          <p:cNvCxnSpPr>
            <a:cxnSpLocks/>
          </p:cNvCxnSpPr>
          <p:nvPr/>
        </p:nvCxnSpPr>
        <p:spPr>
          <a:xfrm>
            <a:off x="1463603" y="2200519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ZoneTexte 120">
            <a:extLst>
              <a:ext uri="{FF2B5EF4-FFF2-40B4-BE49-F238E27FC236}">
                <a16:creationId xmlns:a16="http://schemas.microsoft.com/office/drawing/2014/main" id="{AB9BBFFB-823F-4286-87C7-064EF3C6B44D}"/>
              </a:ext>
            </a:extLst>
          </p:cNvPr>
          <p:cNvSpPr txBox="1"/>
          <p:nvPr/>
        </p:nvSpPr>
        <p:spPr>
          <a:xfrm>
            <a:off x="1473304" y="1996220"/>
            <a:ext cx="10030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>
                    <a:lumMod val="95000"/>
                  </a:schemeClr>
                </a:solidFill>
              </a:rPr>
              <a:t>PARIS AREA - LUX</a:t>
            </a:r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EEBBFEFC-DE51-4942-9EC9-7E6124388C2E}"/>
              </a:ext>
            </a:extLst>
          </p:cNvPr>
          <p:cNvCxnSpPr>
            <a:cxnSpLocks/>
          </p:cNvCxnSpPr>
          <p:nvPr/>
        </p:nvCxnSpPr>
        <p:spPr>
          <a:xfrm>
            <a:off x="1464629" y="2834109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315DA0AD-C71A-4808-874D-356839CC744D}"/>
              </a:ext>
            </a:extLst>
          </p:cNvPr>
          <p:cNvSpPr txBox="1"/>
          <p:nvPr/>
        </p:nvSpPr>
        <p:spPr>
          <a:xfrm>
            <a:off x="1469270" y="2654741"/>
            <a:ext cx="10030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>
                    <a:lumMod val="95000"/>
                  </a:schemeClr>
                </a:solidFill>
              </a:rPr>
              <a:t>CENTER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6C579943-3709-4798-8221-DCC6EB7B7643}"/>
              </a:ext>
            </a:extLst>
          </p:cNvPr>
          <p:cNvCxnSpPr>
            <a:cxnSpLocks/>
          </p:cNvCxnSpPr>
          <p:nvPr/>
        </p:nvCxnSpPr>
        <p:spPr>
          <a:xfrm>
            <a:off x="1468927" y="3426264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5BF1FCED-6A15-4D21-B309-676DD4B0F2A5}"/>
              </a:ext>
            </a:extLst>
          </p:cNvPr>
          <p:cNvSpPr txBox="1"/>
          <p:nvPr/>
        </p:nvSpPr>
        <p:spPr>
          <a:xfrm>
            <a:off x="1473304" y="3217509"/>
            <a:ext cx="1003087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>
                    <a:lumMod val="95000"/>
                  </a:schemeClr>
                </a:solidFill>
              </a:rPr>
              <a:t>OCCITANIA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54A3B3EF-06AB-4FAD-98ED-8B15D436C6A6}"/>
              </a:ext>
            </a:extLst>
          </p:cNvPr>
          <p:cNvSpPr txBox="1"/>
          <p:nvPr/>
        </p:nvSpPr>
        <p:spPr>
          <a:xfrm>
            <a:off x="1455055" y="2207481"/>
            <a:ext cx="1258376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700" b="1" u="sng">
                <a:solidFill>
                  <a:schemeClr val="bg1"/>
                </a:solidFill>
              </a:rPr>
              <a:t>S. </a:t>
            </a:r>
            <a:r>
              <a:rPr lang="en-US" sz="700" b="1" u="sng" err="1">
                <a:solidFill>
                  <a:schemeClr val="bg1"/>
                </a:solidFill>
              </a:rPr>
              <a:t>Zieba</a:t>
            </a:r>
            <a:r>
              <a:rPr lang="en-US" sz="700">
                <a:solidFill>
                  <a:schemeClr val="bg1"/>
                </a:solidFill>
              </a:rPr>
              <a:t> / N. </a:t>
            </a:r>
            <a:r>
              <a:rPr lang="en-US" sz="700" err="1">
                <a:solidFill>
                  <a:schemeClr val="bg1"/>
                </a:solidFill>
              </a:rPr>
              <a:t>Astudillo</a:t>
            </a:r>
            <a:r>
              <a:rPr lang="en-US" sz="700">
                <a:solidFill>
                  <a:schemeClr val="bg1"/>
                </a:solidFill>
              </a:rPr>
              <a:t> </a:t>
            </a:r>
          </a:p>
          <a:p>
            <a:r>
              <a:rPr lang="en-US" sz="700">
                <a:solidFill>
                  <a:schemeClr val="bg1"/>
                </a:solidFill>
              </a:rPr>
              <a:t>D. Tavernier / A. Humbert A.  </a:t>
            </a:r>
            <a:r>
              <a:rPr lang="en-US" sz="700" err="1">
                <a:solidFill>
                  <a:schemeClr val="bg1"/>
                </a:solidFill>
              </a:rPr>
              <a:t>Lakicevic</a:t>
            </a:r>
            <a:r>
              <a:rPr lang="en-US" sz="700">
                <a:solidFill>
                  <a:schemeClr val="bg1"/>
                </a:solidFill>
              </a:rPr>
              <a:t> / E. </a:t>
            </a:r>
            <a:r>
              <a:rPr lang="en-US" sz="700" err="1">
                <a:solidFill>
                  <a:schemeClr val="bg1"/>
                </a:solidFill>
              </a:rPr>
              <a:t>Druon</a:t>
            </a:r>
            <a:endParaRPr lang="en-US" sz="700">
              <a:solidFill>
                <a:schemeClr val="bg1"/>
              </a:solidFill>
            </a:endParaRPr>
          </a:p>
          <a:p>
            <a:r>
              <a:rPr lang="en-US" sz="700">
                <a:solidFill>
                  <a:schemeClr val="bg1"/>
                </a:solidFill>
              </a:rPr>
              <a:t>I. Jaber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F7BB2F39-0FB4-4310-A4DA-C79A2041865E}"/>
              </a:ext>
            </a:extLst>
          </p:cNvPr>
          <p:cNvSpPr txBox="1"/>
          <p:nvPr/>
        </p:nvSpPr>
        <p:spPr>
          <a:xfrm>
            <a:off x="1470833" y="2861900"/>
            <a:ext cx="10460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C. Julliard / A. Blin </a:t>
            </a:r>
          </a:p>
          <a:p>
            <a:r>
              <a:rPr lang="en-US" sz="700">
                <a:solidFill>
                  <a:schemeClr val="bg1"/>
                </a:solidFill>
              </a:rPr>
              <a:t>M. Henry / F. </a:t>
            </a:r>
            <a:r>
              <a:rPr lang="en-US" sz="700" err="1">
                <a:solidFill>
                  <a:schemeClr val="bg1"/>
                </a:solidFill>
              </a:rPr>
              <a:t>Teubou</a:t>
            </a:r>
            <a:endParaRPr lang="en-US" sz="700">
              <a:solidFill>
                <a:schemeClr val="bg1"/>
              </a:solidFill>
            </a:endParaRP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833F4FAA-8C7F-40A2-A609-8E4EDE72574E}"/>
              </a:ext>
            </a:extLst>
          </p:cNvPr>
          <p:cNvSpPr txBox="1"/>
          <p:nvPr/>
        </p:nvSpPr>
        <p:spPr>
          <a:xfrm>
            <a:off x="1488692" y="3451857"/>
            <a:ext cx="994990" cy="20005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T. </a:t>
            </a:r>
            <a:r>
              <a:rPr lang="en-US" sz="700" err="1">
                <a:solidFill>
                  <a:schemeClr val="bg1"/>
                </a:solidFill>
              </a:rPr>
              <a:t>Vallet</a:t>
            </a:r>
            <a:endParaRPr lang="en-US" sz="700">
              <a:solidFill>
                <a:schemeClr val="bg1"/>
              </a:solidFill>
            </a:endParaRPr>
          </a:p>
        </p:txBody>
      </p: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358E6061-A36A-486B-A281-20A42C147ED9}"/>
              </a:ext>
            </a:extLst>
          </p:cNvPr>
          <p:cNvGrpSpPr/>
          <p:nvPr/>
        </p:nvGrpSpPr>
        <p:grpSpPr>
          <a:xfrm>
            <a:off x="1461368" y="3767083"/>
            <a:ext cx="1200979" cy="553017"/>
            <a:chOff x="1474095" y="4080289"/>
            <a:chExt cx="1200979" cy="553017"/>
          </a:xfrm>
        </p:grpSpPr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2D62F63B-3DDC-44DB-A9EF-C4546E555BFD}"/>
                </a:ext>
              </a:extLst>
            </p:cNvPr>
            <p:cNvCxnSpPr>
              <a:cxnSpLocks/>
            </p:cNvCxnSpPr>
            <p:nvPr/>
          </p:nvCxnSpPr>
          <p:spPr>
            <a:xfrm>
              <a:off x="1480484" y="4294328"/>
              <a:ext cx="10460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0C8F0218-7962-486F-A122-6152D93A5874}"/>
                </a:ext>
              </a:extLst>
            </p:cNvPr>
            <p:cNvSpPr txBox="1"/>
            <p:nvPr/>
          </p:nvSpPr>
          <p:spPr>
            <a:xfrm>
              <a:off x="1477251" y="4080289"/>
              <a:ext cx="10460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>
                  <a:solidFill>
                    <a:schemeClr val="bg1">
                      <a:lumMod val="95000"/>
                    </a:schemeClr>
                  </a:solidFill>
                </a:rPr>
                <a:t>SOUTHWEST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8F9A3F86-DBD6-4F8A-85C1-55FDD93F7E07}"/>
                </a:ext>
              </a:extLst>
            </p:cNvPr>
            <p:cNvSpPr txBox="1"/>
            <p:nvPr/>
          </p:nvSpPr>
          <p:spPr>
            <a:xfrm>
              <a:off x="1474095" y="4325529"/>
              <a:ext cx="12009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700" b="1" u="sng">
                  <a:solidFill>
                    <a:schemeClr val="bg1"/>
                  </a:solidFill>
                  <a:latin typeface="Arial"/>
                  <a:cs typeface="Arial"/>
                </a:rPr>
                <a:t>C. Voiteque</a:t>
              </a:r>
            </a:p>
            <a:p>
              <a:r>
                <a:rPr lang="en-US" sz="700">
                  <a:solidFill>
                    <a:schemeClr val="bg1"/>
                  </a:solidFill>
                  <a:latin typeface="Arial"/>
                  <a:cs typeface="Arial"/>
                </a:rPr>
                <a:t>TBN</a:t>
              </a:r>
            </a:p>
          </p:txBody>
        </p:sp>
      </p:grp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6B89EC6-FDF9-45E9-B6F5-6231AA698475}"/>
              </a:ext>
            </a:extLst>
          </p:cNvPr>
          <p:cNvCxnSpPr>
            <a:cxnSpLocks/>
          </p:cNvCxnSpPr>
          <p:nvPr/>
        </p:nvCxnSpPr>
        <p:spPr>
          <a:xfrm>
            <a:off x="269831" y="3997948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5EB4FE0C-E0B5-4494-A0FF-0E996CDE8F7D}"/>
              </a:ext>
            </a:extLst>
          </p:cNvPr>
          <p:cNvSpPr txBox="1"/>
          <p:nvPr/>
        </p:nvSpPr>
        <p:spPr>
          <a:xfrm>
            <a:off x="245466" y="3783239"/>
            <a:ext cx="1003087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>
                    <a:lumMod val="95000"/>
                  </a:schemeClr>
                </a:solidFill>
              </a:rPr>
              <a:t>FR. TERRITORIES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8AF3E338-A4DD-455F-BE94-1BFC3E0CC3DE}"/>
              </a:ext>
            </a:extLst>
          </p:cNvPr>
          <p:cNvSpPr txBox="1"/>
          <p:nvPr/>
        </p:nvSpPr>
        <p:spPr>
          <a:xfrm>
            <a:off x="251981" y="4031699"/>
            <a:ext cx="1290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F. Legendre </a:t>
            </a:r>
          </a:p>
          <a:p>
            <a:r>
              <a:rPr lang="en-US" sz="700">
                <a:solidFill>
                  <a:schemeClr val="bg1"/>
                </a:solidFill>
              </a:rPr>
              <a:t>L. </a:t>
            </a:r>
            <a:r>
              <a:rPr lang="en-US" sz="700" err="1">
                <a:solidFill>
                  <a:schemeClr val="bg1"/>
                </a:solidFill>
              </a:rPr>
              <a:t>Dorrifourt</a:t>
            </a:r>
            <a:endParaRPr lang="en-US" sz="700">
              <a:solidFill>
                <a:schemeClr val="bg1"/>
              </a:solidFill>
            </a:endParaRPr>
          </a:p>
          <a:p>
            <a:r>
              <a:rPr lang="en-US" sz="700">
                <a:solidFill>
                  <a:schemeClr val="bg1"/>
                </a:solidFill>
              </a:rPr>
              <a:t>M. </a:t>
            </a:r>
            <a:r>
              <a:rPr lang="en-US" sz="700" err="1">
                <a:solidFill>
                  <a:schemeClr val="bg1"/>
                </a:solidFill>
              </a:rPr>
              <a:t>Leveneur</a:t>
            </a:r>
            <a:endParaRPr lang="en-US" sz="700">
              <a:solidFill>
                <a:schemeClr val="bg1"/>
              </a:solidFill>
            </a:endParaRPr>
          </a:p>
          <a:p>
            <a:r>
              <a:rPr lang="en-US" sz="700">
                <a:solidFill>
                  <a:schemeClr val="bg1"/>
                </a:solidFill>
              </a:rPr>
              <a:t>TBN </a:t>
            </a:r>
          </a:p>
        </p:txBody>
      </p: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A10673E9-19B7-4DD3-A603-762825C9805F}"/>
              </a:ext>
            </a:extLst>
          </p:cNvPr>
          <p:cNvCxnSpPr>
            <a:cxnSpLocks/>
          </p:cNvCxnSpPr>
          <p:nvPr/>
        </p:nvCxnSpPr>
        <p:spPr>
          <a:xfrm>
            <a:off x="3710492" y="2209228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F0D370E1-E653-466A-AF1D-AE90BDB70FF1}"/>
              </a:ext>
            </a:extLst>
          </p:cNvPr>
          <p:cNvSpPr txBox="1"/>
          <p:nvPr/>
        </p:nvSpPr>
        <p:spPr>
          <a:xfrm>
            <a:off x="3708602" y="1996899"/>
            <a:ext cx="104601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ITALY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5C0392F7-B951-4889-BE5B-7DB02D081B85}"/>
              </a:ext>
            </a:extLst>
          </p:cNvPr>
          <p:cNvSpPr txBox="1"/>
          <p:nvPr/>
        </p:nvSpPr>
        <p:spPr>
          <a:xfrm>
            <a:off x="3713605" y="2238838"/>
            <a:ext cx="1046016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A. </a:t>
            </a:r>
            <a:r>
              <a:rPr lang="en-US" sz="700" err="1">
                <a:solidFill>
                  <a:schemeClr val="bg1"/>
                </a:solidFill>
              </a:rPr>
              <a:t>Addea</a:t>
            </a:r>
            <a:endParaRPr lang="en-US" sz="700">
              <a:solidFill>
                <a:schemeClr val="bg1"/>
              </a:solidFill>
            </a:endParaRPr>
          </a:p>
          <a:p>
            <a:r>
              <a:rPr lang="en-US" sz="700">
                <a:solidFill>
                  <a:schemeClr val="bg1"/>
                </a:solidFill>
              </a:rPr>
              <a:t>F. </a:t>
            </a:r>
            <a:r>
              <a:rPr lang="en-US" sz="700" err="1">
                <a:solidFill>
                  <a:schemeClr val="bg1"/>
                </a:solidFill>
              </a:rPr>
              <a:t>Cavanna</a:t>
            </a:r>
            <a:endParaRPr lang="en-US" sz="700">
              <a:solidFill>
                <a:schemeClr val="bg1"/>
              </a:solidFill>
            </a:endParaRPr>
          </a:p>
          <a:p>
            <a:r>
              <a:rPr lang="en-US" sz="700">
                <a:solidFill>
                  <a:schemeClr val="bg1"/>
                </a:solidFill>
              </a:rPr>
              <a:t>TBN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32868FB6-3CF4-480C-9549-0EA02A8ED819}"/>
              </a:ext>
            </a:extLst>
          </p:cNvPr>
          <p:cNvCxnSpPr>
            <a:cxnSpLocks/>
          </p:cNvCxnSpPr>
          <p:nvPr/>
        </p:nvCxnSpPr>
        <p:spPr>
          <a:xfrm>
            <a:off x="3707462" y="2839209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DC39EC3E-51CA-4EA8-A840-D0C09771E047}"/>
              </a:ext>
            </a:extLst>
          </p:cNvPr>
          <p:cNvSpPr txBox="1"/>
          <p:nvPr/>
        </p:nvSpPr>
        <p:spPr>
          <a:xfrm>
            <a:off x="3711509" y="2648242"/>
            <a:ext cx="104601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BELGIUM</a:t>
            </a: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81E08535-EF6A-4331-850E-B011EFE3F34E}"/>
              </a:ext>
            </a:extLst>
          </p:cNvPr>
          <p:cNvSpPr txBox="1"/>
          <p:nvPr/>
        </p:nvSpPr>
        <p:spPr>
          <a:xfrm>
            <a:off x="3710491" y="2859943"/>
            <a:ext cx="11936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700">
                <a:solidFill>
                  <a:schemeClr val="bg1"/>
                </a:solidFill>
              </a:rPr>
              <a:t>K. Van Mechelen</a:t>
            </a:r>
          </a:p>
          <a:p>
            <a:r>
              <a:rPr lang="nl-NL" sz="700">
                <a:solidFill>
                  <a:schemeClr val="bg1"/>
                </a:solidFill>
              </a:rPr>
              <a:t>JC. </a:t>
            </a:r>
            <a:r>
              <a:rPr lang="nl-NL" sz="700" err="1">
                <a:solidFill>
                  <a:schemeClr val="bg1"/>
                </a:solidFill>
              </a:rPr>
              <a:t>Estival</a:t>
            </a:r>
            <a:r>
              <a:rPr lang="nl-NL" sz="700">
                <a:solidFill>
                  <a:schemeClr val="bg1"/>
                </a:solidFill>
              </a:rPr>
              <a:t>  / P. Renault</a:t>
            </a:r>
            <a:endParaRPr lang="en-US" sz="700">
              <a:solidFill>
                <a:schemeClr val="bg1"/>
              </a:solidFill>
            </a:endParaRPr>
          </a:p>
        </p:txBody>
      </p: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1C031662-90C7-4E98-A028-91D1C7D679B3}"/>
              </a:ext>
            </a:extLst>
          </p:cNvPr>
          <p:cNvCxnSpPr>
            <a:cxnSpLocks/>
          </p:cNvCxnSpPr>
          <p:nvPr/>
        </p:nvCxnSpPr>
        <p:spPr>
          <a:xfrm>
            <a:off x="3709573" y="3432212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ZoneTexte 142">
            <a:extLst>
              <a:ext uri="{FF2B5EF4-FFF2-40B4-BE49-F238E27FC236}">
                <a16:creationId xmlns:a16="http://schemas.microsoft.com/office/drawing/2014/main" id="{24090F5C-CAC3-4FA9-9431-2B3A959F4507}"/>
              </a:ext>
            </a:extLst>
          </p:cNvPr>
          <p:cNvSpPr txBox="1"/>
          <p:nvPr/>
        </p:nvSpPr>
        <p:spPr>
          <a:xfrm>
            <a:off x="3702649" y="3259242"/>
            <a:ext cx="1046016" cy="18466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SPAIN</a:t>
            </a:r>
          </a:p>
        </p:txBody>
      </p:sp>
      <p:sp>
        <p:nvSpPr>
          <p:cNvPr id="144" name="ZoneTexte 143">
            <a:extLst>
              <a:ext uri="{FF2B5EF4-FFF2-40B4-BE49-F238E27FC236}">
                <a16:creationId xmlns:a16="http://schemas.microsoft.com/office/drawing/2014/main" id="{98D53A94-DA04-4D83-A563-127505C935DE}"/>
              </a:ext>
            </a:extLst>
          </p:cNvPr>
          <p:cNvSpPr txBox="1"/>
          <p:nvPr/>
        </p:nvSpPr>
        <p:spPr>
          <a:xfrm>
            <a:off x="3702905" y="3460809"/>
            <a:ext cx="10460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b="1" u="sng">
                <a:solidFill>
                  <a:schemeClr val="bg1"/>
                </a:solidFill>
              </a:rPr>
              <a:t>B. </a:t>
            </a:r>
            <a:r>
              <a:rPr lang="en-US" sz="700" b="1" u="sng" err="1">
                <a:solidFill>
                  <a:schemeClr val="bg1"/>
                </a:solidFill>
              </a:rPr>
              <a:t>Picornell</a:t>
            </a:r>
            <a:endParaRPr lang="en-US" sz="700" b="1" u="sng">
              <a:solidFill>
                <a:schemeClr val="bg1"/>
              </a:solidFill>
            </a:endParaRPr>
          </a:p>
          <a:p>
            <a:r>
              <a:rPr lang="en-US" sz="700">
                <a:solidFill>
                  <a:schemeClr val="bg1"/>
                </a:solidFill>
              </a:rPr>
              <a:t>R. Guerra</a:t>
            </a: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2F031C89-3038-4579-86A3-F695020A3213}"/>
              </a:ext>
            </a:extLst>
          </p:cNvPr>
          <p:cNvSpPr/>
          <p:nvPr/>
        </p:nvSpPr>
        <p:spPr>
          <a:xfrm>
            <a:off x="3295920" y="2038220"/>
            <a:ext cx="340871" cy="34075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bg1"/>
              </a:solidFill>
            </a:endParaRPr>
          </a:p>
        </p:txBody>
      </p: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1917D865-D88C-477C-A60D-BF31BCB54770}"/>
              </a:ext>
            </a:extLst>
          </p:cNvPr>
          <p:cNvCxnSpPr>
            <a:cxnSpLocks/>
          </p:cNvCxnSpPr>
          <p:nvPr/>
        </p:nvCxnSpPr>
        <p:spPr>
          <a:xfrm>
            <a:off x="263315" y="3425642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ZoneTexte 146">
            <a:extLst>
              <a:ext uri="{FF2B5EF4-FFF2-40B4-BE49-F238E27FC236}">
                <a16:creationId xmlns:a16="http://schemas.microsoft.com/office/drawing/2014/main" id="{40753381-740D-4C12-99AB-5137C35E66B1}"/>
              </a:ext>
            </a:extLst>
          </p:cNvPr>
          <p:cNvSpPr txBox="1"/>
          <p:nvPr/>
        </p:nvSpPr>
        <p:spPr>
          <a:xfrm>
            <a:off x="260082" y="3219686"/>
            <a:ext cx="104601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>
                    <a:lumMod val="95000"/>
                  </a:schemeClr>
                </a:solidFill>
              </a:rPr>
              <a:t>WEST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6887400E-A03D-4FAC-BE6F-2B805491F340}"/>
              </a:ext>
            </a:extLst>
          </p:cNvPr>
          <p:cNvSpPr txBox="1"/>
          <p:nvPr/>
        </p:nvSpPr>
        <p:spPr>
          <a:xfrm>
            <a:off x="262981" y="3459306"/>
            <a:ext cx="1046016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u="sng">
                <a:solidFill>
                  <a:schemeClr val="bg1"/>
                </a:solidFill>
              </a:rPr>
              <a:t>E. Feltgen </a:t>
            </a:r>
            <a:endParaRPr lang="en-US" sz="700" b="1" u="sng">
              <a:solidFill>
                <a:schemeClr val="bg1"/>
              </a:solidFill>
              <a:cs typeface="Arial"/>
            </a:endParaRPr>
          </a:p>
          <a:p>
            <a:r>
              <a:rPr lang="en-US" sz="700">
                <a:solidFill>
                  <a:schemeClr val="bg1"/>
                </a:solidFill>
              </a:rPr>
              <a:t>P. </a:t>
            </a:r>
            <a:r>
              <a:rPr lang="en-US" sz="700" err="1">
                <a:solidFill>
                  <a:schemeClr val="bg1"/>
                </a:solidFill>
              </a:rPr>
              <a:t>Sicot</a:t>
            </a:r>
            <a:endParaRPr lang="en-US" sz="700">
              <a:solidFill>
                <a:schemeClr val="bg1"/>
              </a:solidFill>
            </a:endParaRPr>
          </a:p>
        </p:txBody>
      </p: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609EE38B-CAF5-4673-B05F-8A421401D4D1}"/>
              </a:ext>
            </a:extLst>
          </p:cNvPr>
          <p:cNvCxnSpPr>
            <a:cxnSpLocks/>
          </p:cNvCxnSpPr>
          <p:nvPr/>
        </p:nvCxnSpPr>
        <p:spPr>
          <a:xfrm>
            <a:off x="5439948" y="2208720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oneTexte 149">
            <a:extLst>
              <a:ext uri="{FF2B5EF4-FFF2-40B4-BE49-F238E27FC236}">
                <a16:creationId xmlns:a16="http://schemas.microsoft.com/office/drawing/2014/main" id="{63FE0FA5-273D-478F-9C31-25F39296F157}"/>
              </a:ext>
            </a:extLst>
          </p:cNvPr>
          <p:cNvSpPr txBox="1"/>
          <p:nvPr/>
        </p:nvSpPr>
        <p:spPr>
          <a:xfrm>
            <a:off x="5436138" y="1999968"/>
            <a:ext cx="1046016" cy="184666"/>
          </a:xfrm>
          <a:prstGeom prst="rect">
            <a:avLst/>
          </a:prstGeom>
          <a:noFill/>
          <a:ln w="38100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NETHERLANDS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92F24044-FF1F-4A47-B999-2AAF15CF8E7F}"/>
              </a:ext>
            </a:extLst>
          </p:cNvPr>
          <p:cNvSpPr txBox="1"/>
          <p:nvPr/>
        </p:nvSpPr>
        <p:spPr>
          <a:xfrm>
            <a:off x="5441294" y="2255741"/>
            <a:ext cx="1140738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700" b="1" u="sng">
                <a:solidFill>
                  <a:schemeClr val="bg1"/>
                </a:solidFill>
              </a:rPr>
              <a:t>P. </a:t>
            </a:r>
            <a:r>
              <a:rPr lang="nl-NL" sz="700" b="1" u="sng" err="1">
                <a:solidFill>
                  <a:schemeClr val="bg1"/>
                </a:solidFill>
              </a:rPr>
              <a:t>Ofori</a:t>
            </a:r>
            <a:r>
              <a:rPr lang="nl-NL" sz="700" b="1" u="sng">
                <a:solidFill>
                  <a:schemeClr val="bg1"/>
                </a:solidFill>
              </a:rPr>
              <a:t> Van Zanten</a:t>
            </a:r>
          </a:p>
          <a:p>
            <a:r>
              <a:rPr lang="nl-NL" sz="700">
                <a:solidFill>
                  <a:schemeClr val="bg1"/>
                </a:solidFill>
              </a:rPr>
              <a:t>H. </a:t>
            </a:r>
            <a:r>
              <a:rPr lang="nl-NL" sz="700" err="1">
                <a:solidFill>
                  <a:schemeClr val="bg1"/>
                </a:solidFill>
              </a:rPr>
              <a:t>Villedey</a:t>
            </a:r>
            <a:endParaRPr lang="nl-NL" sz="700">
              <a:solidFill>
                <a:schemeClr val="bg1"/>
              </a:solidFill>
            </a:endParaRP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33689D0B-AD35-4BFA-8A4C-CEE64F5F5198}"/>
              </a:ext>
            </a:extLst>
          </p:cNvPr>
          <p:cNvSpPr/>
          <p:nvPr/>
        </p:nvSpPr>
        <p:spPr>
          <a:xfrm>
            <a:off x="3299595" y="3270028"/>
            <a:ext cx="340871" cy="340754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bg1"/>
              </a:solidFill>
            </a:endParaRP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BDBAA57F-BE5C-460E-BA9B-6E2DCB5481E9}"/>
              </a:ext>
            </a:extLst>
          </p:cNvPr>
          <p:cNvSpPr/>
          <p:nvPr/>
        </p:nvSpPr>
        <p:spPr>
          <a:xfrm>
            <a:off x="3294584" y="2666429"/>
            <a:ext cx="340871" cy="340754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bg1"/>
              </a:solidFill>
            </a:endParaRPr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03F14F38-D2B1-4367-AA55-F93A408C5AE0}"/>
              </a:ext>
            </a:extLst>
          </p:cNvPr>
          <p:cNvSpPr/>
          <p:nvPr/>
        </p:nvSpPr>
        <p:spPr>
          <a:xfrm>
            <a:off x="3295031" y="3840653"/>
            <a:ext cx="340871" cy="34075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bg1"/>
              </a:solidFill>
            </a:endParaRPr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8DF7C18A-E844-456F-BBB0-55B9525A62AB}"/>
              </a:ext>
            </a:extLst>
          </p:cNvPr>
          <p:cNvSpPr/>
          <p:nvPr/>
        </p:nvSpPr>
        <p:spPr>
          <a:xfrm>
            <a:off x="5025602" y="2634139"/>
            <a:ext cx="340871" cy="340754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bg1"/>
              </a:solidFill>
            </a:endParaRPr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737A738B-2E82-44F7-BED9-24E1158574B3}"/>
              </a:ext>
            </a:extLst>
          </p:cNvPr>
          <p:cNvSpPr/>
          <p:nvPr/>
        </p:nvSpPr>
        <p:spPr>
          <a:xfrm>
            <a:off x="5029409" y="3844716"/>
            <a:ext cx="340871" cy="340754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bg1"/>
              </a:solidFill>
            </a:endParaRPr>
          </a:p>
        </p:txBody>
      </p:sp>
      <p:cxnSp>
        <p:nvCxnSpPr>
          <p:cNvPr id="157" name="Connecteur droit 156">
            <a:extLst>
              <a:ext uri="{FF2B5EF4-FFF2-40B4-BE49-F238E27FC236}">
                <a16:creationId xmlns:a16="http://schemas.microsoft.com/office/drawing/2014/main" id="{F846B52F-A5CE-4C61-9FCD-D22BBCB7FA0C}"/>
              </a:ext>
            </a:extLst>
          </p:cNvPr>
          <p:cNvCxnSpPr>
            <a:cxnSpLocks/>
          </p:cNvCxnSpPr>
          <p:nvPr/>
        </p:nvCxnSpPr>
        <p:spPr>
          <a:xfrm>
            <a:off x="5448117" y="4010317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157">
            <a:extLst>
              <a:ext uri="{FF2B5EF4-FFF2-40B4-BE49-F238E27FC236}">
                <a16:creationId xmlns:a16="http://schemas.microsoft.com/office/drawing/2014/main" id="{69CB980D-5A9D-4016-8901-97194DC353AA}"/>
              </a:ext>
            </a:extLst>
          </p:cNvPr>
          <p:cNvCxnSpPr>
            <a:cxnSpLocks/>
          </p:cNvCxnSpPr>
          <p:nvPr/>
        </p:nvCxnSpPr>
        <p:spPr>
          <a:xfrm>
            <a:off x="5439427" y="2837108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CAB9D55E-2AA3-4E40-BC06-826BAD1E67EE}"/>
              </a:ext>
            </a:extLst>
          </p:cNvPr>
          <p:cNvCxnSpPr>
            <a:cxnSpLocks/>
          </p:cNvCxnSpPr>
          <p:nvPr/>
        </p:nvCxnSpPr>
        <p:spPr>
          <a:xfrm>
            <a:off x="5439226" y="3428688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159">
            <a:extLst>
              <a:ext uri="{FF2B5EF4-FFF2-40B4-BE49-F238E27FC236}">
                <a16:creationId xmlns:a16="http://schemas.microsoft.com/office/drawing/2014/main" id="{6266FD79-70CF-478C-B7FA-78180CAACE43}"/>
              </a:ext>
            </a:extLst>
          </p:cNvPr>
          <p:cNvCxnSpPr>
            <a:cxnSpLocks/>
          </p:cNvCxnSpPr>
          <p:nvPr/>
        </p:nvCxnSpPr>
        <p:spPr>
          <a:xfrm>
            <a:off x="3701903" y="4012052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>
            <a:extLst>
              <a:ext uri="{FF2B5EF4-FFF2-40B4-BE49-F238E27FC236}">
                <a16:creationId xmlns:a16="http://schemas.microsoft.com/office/drawing/2014/main" id="{719BA82B-954A-41DE-8767-93D998A4300B}"/>
              </a:ext>
            </a:extLst>
          </p:cNvPr>
          <p:cNvSpPr txBox="1"/>
          <p:nvPr/>
        </p:nvSpPr>
        <p:spPr>
          <a:xfrm>
            <a:off x="3675667" y="3804267"/>
            <a:ext cx="104601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PORTUGAL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6D694E1C-0234-4142-BF15-BFF54E66DB0B}"/>
              </a:ext>
            </a:extLst>
          </p:cNvPr>
          <p:cNvSpPr txBox="1"/>
          <p:nvPr/>
        </p:nvSpPr>
        <p:spPr>
          <a:xfrm>
            <a:off x="3704959" y="4030109"/>
            <a:ext cx="1046016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H. </a:t>
            </a:r>
            <a:r>
              <a:rPr lang="en-US" sz="700" err="1">
                <a:solidFill>
                  <a:schemeClr val="bg1"/>
                </a:solidFill>
              </a:rPr>
              <a:t>Cardador</a:t>
            </a:r>
            <a:endParaRPr lang="en-US" sz="700">
              <a:solidFill>
                <a:schemeClr val="bg1"/>
              </a:solidFill>
            </a:endParaRP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0A277535-A386-4D70-8694-44EEBEBE9B22}"/>
              </a:ext>
            </a:extLst>
          </p:cNvPr>
          <p:cNvSpPr txBox="1"/>
          <p:nvPr/>
        </p:nvSpPr>
        <p:spPr>
          <a:xfrm>
            <a:off x="7898841" y="4384050"/>
            <a:ext cx="1037219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Handled by UK 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7CA44C03-67A5-4EC2-A6FD-9AF3E87715A6}"/>
              </a:ext>
            </a:extLst>
          </p:cNvPr>
          <p:cNvSpPr txBox="1"/>
          <p:nvPr/>
        </p:nvSpPr>
        <p:spPr>
          <a:xfrm>
            <a:off x="5433740" y="3264034"/>
            <a:ext cx="104601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UK*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BA4DD05F-D5B8-441A-8214-4426E3F9FD54}"/>
              </a:ext>
            </a:extLst>
          </p:cNvPr>
          <p:cNvSpPr txBox="1"/>
          <p:nvPr/>
        </p:nvSpPr>
        <p:spPr>
          <a:xfrm>
            <a:off x="5447092" y="3447724"/>
            <a:ext cx="11453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S. Stringer / I. Kober</a:t>
            </a:r>
          </a:p>
          <a:p>
            <a:r>
              <a:rPr lang="en-US" sz="700">
                <a:solidFill>
                  <a:schemeClr val="bg1"/>
                </a:solidFill>
              </a:rPr>
              <a:t>V. </a:t>
            </a:r>
            <a:r>
              <a:rPr lang="en-US" sz="700" err="1">
                <a:solidFill>
                  <a:schemeClr val="bg1"/>
                </a:solidFill>
              </a:rPr>
              <a:t>Javadian</a:t>
            </a:r>
            <a:r>
              <a:rPr lang="en-US" sz="700">
                <a:solidFill>
                  <a:schemeClr val="bg1"/>
                </a:solidFill>
              </a:rPr>
              <a:t> / </a:t>
            </a:r>
            <a:r>
              <a:rPr lang="en-US" sz="700" err="1">
                <a:solidFill>
                  <a:schemeClr val="bg1"/>
                </a:solidFill>
              </a:rPr>
              <a:t>P.Greeff</a:t>
            </a:r>
            <a:endParaRPr lang="en-US" sz="700">
              <a:solidFill>
                <a:schemeClr val="bg1"/>
              </a:solidFill>
            </a:endParaRPr>
          </a:p>
        </p:txBody>
      </p:sp>
      <p:cxnSp>
        <p:nvCxnSpPr>
          <p:cNvPr id="166" name="Connecteur droit 165">
            <a:extLst>
              <a:ext uri="{FF2B5EF4-FFF2-40B4-BE49-F238E27FC236}">
                <a16:creationId xmlns:a16="http://schemas.microsoft.com/office/drawing/2014/main" id="{2B149A88-E4DF-4955-92B2-BDAE209E3D72}"/>
              </a:ext>
            </a:extLst>
          </p:cNvPr>
          <p:cNvCxnSpPr>
            <a:cxnSpLocks/>
          </p:cNvCxnSpPr>
          <p:nvPr/>
        </p:nvCxnSpPr>
        <p:spPr>
          <a:xfrm>
            <a:off x="7900740" y="4380607"/>
            <a:ext cx="1046016" cy="0"/>
          </a:xfrm>
          <a:prstGeom prst="line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>
            <a:extLst>
              <a:ext uri="{FF2B5EF4-FFF2-40B4-BE49-F238E27FC236}">
                <a16:creationId xmlns:a16="http://schemas.microsoft.com/office/drawing/2014/main" id="{83FC8B31-7545-4DC4-AF90-525F7914710E}"/>
              </a:ext>
            </a:extLst>
          </p:cNvPr>
          <p:cNvSpPr txBox="1"/>
          <p:nvPr/>
        </p:nvSpPr>
        <p:spPr>
          <a:xfrm>
            <a:off x="7860858" y="4177949"/>
            <a:ext cx="1099082" cy="18466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*NORDIC COUNTRIES</a:t>
            </a: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0F8AE3FA-11A5-427D-B16F-C74BD1397D88}"/>
              </a:ext>
            </a:extLst>
          </p:cNvPr>
          <p:cNvSpPr txBox="1"/>
          <p:nvPr/>
        </p:nvSpPr>
        <p:spPr>
          <a:xfrm>
            <a:off x="5441293" y="2866882"/>
            <a:ext cx="1378079" cy="41549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700" b="1" u="sng">
                <a:solidFill>
                  <a:schemeClr val="bg1"/>
                </a:solidFill>
              </a:rPr>
              <a:t>N. Siegfried</a:t>
            </a:r>
            <a:r>
              <a:rPr lang="nl-NL" sz="700">
                <a:solidFill>
                  <a:schemeClr val="bg1"/>
                </a:solidFill>
              </a:rPr>
              <a:t> / C. </a:t>
            </a:r>
            <a:r>
              <a:rPr lang="nl-NL" sz="700" err="1">
                <a:solidFill>
                  <a:schemeClr val="bg1"/>
                </a:solidFill>
              </a:rPr>
              <a:t>Orent</a:t>
            </a:r>
            <a:r>
              <a:rPr lang="nl-NL" sz="700">
                <a:solidFill>
                  <a:schemeClr val="bg1"/>
                </a:solidFill>
              </a:rPr>
              <a:t> </a:t>
            </a:r>
          </a:p>
          <a:p>
            <a:r>
              <a:rPr lang="nl-NL" sz="700">
                <a:solidFill>
                  <a:schemeClr val="bg1"/>
                </a:solidFill>
              </a:rPr>
              <a:t>M. </a:t>
            </a:r>
            <a:r>
              <a:rPr lang="nl-NL" sz="700" err="1">
                <a:solidFill>
                  <a:schemeClr val="bg1"/>
                </a:solidFill>
              </a:rPr>
              <a:t>Kosanke</a:t>
            </a:r>
            <a:r>
              <a:rPr lang="nl-NL" sz="700">
                <a:solidFill>
                  <a:schemeClr val="bg1"/>
                </a:solidFill>
              </a:rPr>
              <a:t>/ M. </a:t>
            </a:r>
            <a:r>
              <a:rPr lang="nl-NL" sz="700" err="1">
                <a:solidFill>
                  <a:schemeClr val="bg1"/>
                </a:solidFill>
              </a:rPr>
              <a:t>Schmidtke</a:t>
            </a:r>
            <a:endParaRPr lang="nl-NL" sz="700">
              <a:solidFill>
                <a:schemeClr val="bg1"/>
              </a:solidFill>
            </a:endParaRPr>
          </a:p>
          <a:p>
            <a:r>
              <a:rPr lang="nl-NL" sz="700">
                <a:solidFill>
                  <a:schemeClr val="bg1"/>
                </a:solidFill>
                <a:latin typeface="Arial"/>
                <a:cs typeface="Arial"/>
              </a:rPr>
              <a:t>M. Kroos / TBN</a:t>
            </a:r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F3768C3B-40B5-4CD0-B219-2743F262DB34}"/>
              </a:ext>
            </a:extLst>
          </p:cNvPr>
          <p:cNvSpPr/>
          <p:nvPr/>
        </p:nvSpPr>
        <p:spPr>
          <a:xfrm>
            <a:off x="3292439" y="4343208"/>
            <a:ext cx="340871" cy="340754"/>
          </a:xfrm>
          <a:prstGeom prst="ellipse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cxnSp>
        <p:nvCxnSpPr>
          <p:cNvPr id="170" name="Connecteur droit 169">
            <a:extLst>
              <a:ext uri="{FF2B5EF4-FFF2-40B4-BE49-F238E27FC236}">
                <a16:creationId xmlns:a16="http://schemas.microsoft.com/office/drawing/2014/main" id="{FDA188C5-C4DF-4B21-8EE1-5E644981E311}"/>
              </a:ext>
            </a:extLst>
          </p:cNvPr>
          <p:cNvCxnSpPr>
            <a:cxnSpLocks/>
          </p:cNvCxnSpPr>
          <p:nvPr/>
        </p:nvCxnSpPr>
        <p:spPr>
          <a:xfrm>
            <a:off x="3696040" y="4532531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92F72AAF-783B-4DFC-873B-DA75A49C01D0}"/>
              </a:ext>
            </a:extLst>
          </p:cNvPr>
          <p:cNvCxnSpPr>
            <a:cxnSpLocks/>
          </p:cNvCxnSpPr>
          <p:nvPr/>
        </p:nvCxnSpPr>
        <p:spPr>
          <a:xfrm>
            <a:off x="6664675" y="4387364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ZoneTexte 171">
            <a:extLst>
              <a:ext uri="{FF2B5EF4-FFF2-40B4-BE49-F238E27FC236}">
                <a16:creationId xmlns:a16="http://schemas.microsoft.com/office/drawing/2014/main" id="{D02396EC-E615-4719-906C-8ACA31634466}"/>
              </a:ext>
            </a:extLst>
          </p:cNvPr>
          <p:cNvSpPr txBox="1"/>
          <p:nvPr/>
        </p:nvSpPr>
        <p:spPr>
          <a:xfrm>
            <a:off x="3700100" y="4317391"/>
            <a:ext cx="104601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SWITZERLAND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13CB33D8-C41B-4487-B42A-894BDD7AFA2B}"/>
              </a:ext>
            </a:extLst>
          </p:cNvPr>
          <p:cNvSpPr txBox="1"/>
          <p:nvPr/>
        </p:nvSpPr>
        <p:spPr>
          <a:xfrm>
            <a:off x="3658800" y="4550654"/>
            <a:ext cx="1245325" cy="2000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rial"/>
                <a:cs typeface="Arial"/>
              </a:rPr>
              <a:t>V. </a:t>
            </a:r>
            <a:r>
              <a:rPr lang="en-US" sz="700" err="1">
                <a:solidFill>
                  <a:schemeClr val="bg1"/>
                </a:solidFill>
                <a:latin typeface="Arial"/>
                <a:cs typeface="Arial"/>
              </a:rPr>
              <a:t>Marioton</a:t>
            </a:r>
            <a:r>
              <a:rPr lang="en-US" sz="700">
                <a:solidFill>
                  <a:schemeClr val="bg1"/>
                </a:solidFill>
                <a:latin typeface="Arial"/>
                <a:cs typeface="Arial"/>
              </a:rPr>
              <a:t> / A. Antoine</a:t>
            </a:r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2F4A3A64-BD4E-4515-AF78-72B5CEFF80A7}"/>
              </a:ext>
            </a:extLst>
          </p:cNvPr>
          <p:cNvSpPr txBox="1"/>
          <p:nvPr/>
        </p:nvSpPr>
        <p:spPr>
          <a:xfrm>
            <a:off x="6600371" y="4172178"/>
            <a:ext cx="12069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*EU CENTRAL COUNTRIES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53450DC1-6700-4F50-B8FE-F376FC946639}"/>
              </a:ext>
            </a:extLst>
          </p:cNvPr>
          <p:cNvSpPr txBox="1"/>
          <p:nvPr/>
        </p:nvSpPr>
        <p:spPr>
          <a:xfrm>
            <a:off x="6671988" y="4404709"/>
            <a:ext cx="12453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Handled by Germany</a:t>
            </a:r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44317139-FBD7-4F83-8A38-666142196946}"/>
              </a:ext>
            </a:extLst>
          </p:cNvPr>
          <p:cNvSpPr txBox="1"/>
          <p:nvPr/>
        </p:nvSpPr>
        <p:spPr>
          <a:xfrm>
            <a:off x="5461238" y="3796578"/>
            <a:ext cx="1046016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schemeClr val="bg1"/>
                </a:solidFill>
              </a:rPr>
              <a:t>HOROZ Bolloré</a:t>
            </a: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863F6233-E239-45C1-AAC1-2C1C45806269}"/>
              </a:ext>
            </a:extLst>
          </p:cNvPr>
          <p:cNvSpPr txBox="1"/>
          <p:nvPr/>
        </p:nvSpPr>
        <p:spPr>
          <a:xfrm>
            <a:off x="5451743" y="4027667"/>
            <a:ext cx="1140738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TBN</a:t>
            </a:r>
          </a:p>
        </p:txBody>
      </p: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7A48DD1C-FECF-41D0-9809-E1D6E024C3DE}"/>
              </a:ext>
            </a:extLst>
          </p:cNvPr>
          <p:cNvGrpSpPr/>
          <p:nvPr/>
        </p:nvGrpSpPr>
        <p:grpSpPr>
          <a:xfrm>
            <a:off x="1463603" y="4244821"/>
            <a:ext cx="1160181" cy="553236"/>
            <a:chOff x="1463269" y="3565886"/>
            <a:chExt cx="1160181" cy="553236"/>
          </a:xfrm>
        </p:grpSpPr>
        <p:cxnSp>
          <p:nvCxnSpPr>
            <p:cNvPr id="179" name="Connecteur droit 178">
              <a:extLst>
                <a:ext uri="{FF2B5EF4-FFF2-40B4-BE49-F238E27FC236}">
                  <a16:creationId xmlns:a16="http://schemas.microsoft.com/office/drawing/2014/main" id="{F0177EC4-470D-421B-9CE7-E5358986B91C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96" y="3782277"/>
              <a:ext cx="10460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ZoneTexte 179">
              <a:extLst>
                <a:ext uri="{FF2B5EF4-FFF2-40B4-BE49-F238E27FC236}">
                  <a16:creationId xmlns:a16="http://schemas.microsoft.com/office/drawing/2014/main" id="{1C25DEF6-73E7-4CC0-9584-9C4BEF42B72F}"/>
                </a:ext>
              </a:extLst>
            </p:cNvPr>
            <p:cNvSpPr txBox="1"/>
            <p:nvPr/>
          </p:nvSpPr>
          <p:spPr>
            <a:xfrm>
              <a:off x="1463269" y="3565886"/>
              <a:ext cx="1046016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>
                  <a:solidFill>
                    <a:schemeClr val="bg1"/>
                  </a:solidFill>
                </a:rPr>
                <a:t>SOGETRA</a:t>
              </a:r>
            </a:p>
          </p:txBody>
        </p:sp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9DB41A8F-5B30-49B1-9D69-F077ABC0EAEF}"/>
                </a:ext>
              </a:extLst>
            </p:cNvPr>
            <p:cNvSpPr txBox="1"/>
            <p:nvPr/>
          </p:nvSpPr>
          <p:spPr>
            <a:xfrm>
              <a:off x="1482712" y="3811345"/>
              <a:ext cx="11407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b="1" u="sng">
                  <a:solidFill>
                    <a:schemeClr val="bg1"/>
                  </a:solidFill>
                </a:rPr>
                <a:t>J. </a:t>
              </a:r>
              <a:r>
                <a:rPr lang="en-US" sz="700" b="1" u="sng" err="1">
                  <a:solidFill>
                    <a:schemeClr val="bg1"/>
                  </a:solidFill>
                </a:rPr>
                <a:t>Cabioch</a:t>
              </a:r>
              <a:endParaRPr lang="en-US" sz="700" b="1" u="sng">
                <a:solidFill>
                  <a:schemeClr val="bg1"/>
                </a:solidFill>
              </a:endParaRPr>
            </a:p>
            <a:p>
              <a:r>
                <a:rPr lang="en-US" sz="700">
                  <a:solidFill>
                    <a:schemeClr val="bg1"/>
                  </a:solidFill>
                </a:rPr>
                <a:t>L. </a:t>
              </a:r>
              <a:r>
                <a:rPr lang="en-US" sz="700" err="1">
                  <a:solidFill>
                    <a:schemeClr val="bg1"/>
                  </a:solidFill>
                </a:rPr>
                <a:t>Laguiller</a:t>
              </a:r>
              <a:endParaRPr lang="en-US" sz="700">
                <a:solidFill>
                  <a:schemeClr val="bg1"/>
                </a:solidFill>
              </a:endParaRPr>
            </a:p>
          </p:txBody>
        </p:sp>
      </p:grpSp>
      <p:cxnSp>
        <p:nvCxnSpPr>
          <p:cNvPr id="182" name="Connecteur droit 181">
            <a:extLst>
              <a:ext uri="{FF2B5EF4-FFF2-40B4-BE49-F238E27FC236}">
                <a16:creationId xmlns:a16="http://schemas.microsoft.com/office/drawing/2014/main" id="{BE2AD6EE-0C4F-40CC-8132-4D925204B833}"/>
              </a:ext>
            </a:extLst>
          </p:cNvPr>
          <p:cNvCxnSpPr>
            <a:cxnSpLocks/>
          </p:cNvCxnSpPr>
          <p:nvPr/>
        </p:nvCxnSpPr>
        <p:spPr>
          <a:xfrm>
            <a:off x="7803111" y="3455834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eur droit 182">
            <a:extLst>
              <a:ext uri="{FF2B5EF4-FFF2-40B4-BE49-F238E27FC236}">
                <a16:creationId xmlns:a16="http://schemas.microsoft.com/office/drawing/2014/main" id="{C28AD57C-568E-461D-8780-6F46A2390841}"/>
              </a:ext>
            </a:extLst>
          </p:cNvPr>
          <p:cNvCxnSpPr>
            <a:cxnSpLocks/>
          </p:cNvCxnSpPr>
          <p:nvPr/>
        </p:nvCxnSpPr>
        <p:spPr>
          <a:xfrm>
            <a:off x="7799108" y="2867235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E6222357-DE44-43D7-95CF-516F01689F8A}"/>
              </a:ext>
            </a:extLst>
          </p:cNvPr>
          <p:cNvCxnSpPr>
            <a:cxnSpLocks/>
          </p:cNvCxnSpPr>
          <p:nvPr/>
        </p:nvCxnSpPr>
        <p:spPr>
          <a:xfrm>
            <a:off x="7802100" y="2228940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ZoneTexte 184">
            <a:extLst>
              <a:ext uri="{FF2B5EF4-FFF2-40B4-BE49-F238E27FC236}">
                <a16:creationId xmlns:a16="http://schemas.microsoft.com/office/drawing/2014/main" id="{79982E70-ACFD-46B9-9E96-28B0D6AEB4C0}"/>
              </a:ext>
            </a:extLst>
          </p:cNvPr>
          <p:cNvSpPr txBox="1"/>
          <p:nvPr/>
        </p:nvSpPr>
        <p:spPr>
          <a:xfrm>
            <a:off x="7769506" y="1951478"/>
            <a:ext cx="10460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ENERGY / </a:t>
            </a:r>
          </a:p>
          <a:p>
            <a:pPr algn="ctr"/>
            <a:r>
              <a:rPr lang="en-US" sz="600" b="1">
                <a:solidFill>
                  <a:schemeClr val="bg1"/>
                </a:solidFill>
              </a:rPr>
              <a:t>INDUS. PROJECT</a:t>
            </a:r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31A07451-C8DF-4FA7-99F0-E1366E0DBE18}"/>
              </a:ext>
            </a:extLst>
          </p:cNvPr>
          <p:cNvSpPr txBox="1"/>
          <p:nvPr/>
        </p:nvSpPr>
        <p:spPr>
          <a:xfrm>
            <a:off x="7811945" y="2248130"/>
            <a:ext cx="1140738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E. </a:t>
            </a:r>
            <a:r>
              <a:rPr lang="en-US" sz="700" err="1">
                <a:solidFill>
                  <a:schemeClr val="bg1"/>
                </a:solidFill>
              </a:rPr>
              <a:t>Jamin</a:t>
            </a:r>
            <a:endParaRPr lang="en-US" sz="700">
              <a:solidFill>
                <a:schemeClr val="bg1"/>
              </a:solidFill>
            </a:endParaRPr>
          </a:p>
        </p:txBody>
      </p:sp>
      <p:sp>
        <p:nvSpPr>
          <p:cNvPr id="187" name="ZoneTexte 186">
            <a:extLst>
              <a:ext uri="{FF2B5EF4-FFF2-40B4-BE49-F238E27FC236}">
                <a16:creationId xmlns:a16="http://schemas.microsoft.com/office/drawing/2014/main" id="{F96FF1B9-F03D-4C01-8BA3-85DD8CE76618}"/>
              </a:ext>
            </a:extLst>
          </p:cNvPr>
          <p:cNvSpPr txBox="1"/>
          <p:nvPr/>
        </p:nvSpPr>
        <p:spPr>
          <a:xfrm>
            <a:off x="7803905" y="2682713"/>
            <a:ext cx="104601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HEALTHCARE</a:t>
            </a: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id="{34ED9E6A-F2D8-4538-9782-86E78B35E0BA}"/>
              </a:ext>
            </a:extLst>
          </p:cNvPr>
          <p:cNvSpPr txBox="1"/>
          <p:nvPr/>
        </p:nvSpPr>
        <p:spPr>
          <a:xfrm>
            <a:off x="7805755" y="2900266"/>
            <a:ext cx="1140738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T. Curt</a:t>
            </a:r>
          </a:p>
        </p:txBody>
      </p:sp>
      <p:sp>
        <p:nvSpPr>
          <p:cNvPr id="189" name="ZoneTexte 188">
            <a:extLst>
              <a:ext uri="{FF2B5EF4-FFF2-40B4-BE49-F238E27FC236}">
                <a16:creationId xmlns:a16="http://schemas.microsoft.com/office/drawing/2014/main" id="{4B8A372B-0F5B-4614-B2F5-089ACF9343B6}"/>
              </a:ext>
            </a:extLst>
          </p:cNvPr>
          <p:cNvSpPr txBox="1"/>
          <p:nvPr/>
        </p:nvSpPr>
        <p:spPr>
          <a:xfrm>
            <a:off x="7798560" y="3272366"/>
            <a:ext cx="104601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AEROSPACE</a:t>
            </a:r>
          </a:p>
        </p:txBody>
      </p:sp>
      <p:sp>
        <p:nvSpPr>
          <p:cNvPr id="190" name="ZoneTexte 189">
            <a:extLst>
              <a:ext uri="{FF2B5EF4-FFF2-40B4-BE49-F238E27FC236}">
                <a16:creationId xmlns:a16="http://schemas.microsoft.com/office/drawing/2014/main" id="{9F0C2EA0-29BC-49E1-8FDB-C5FD9BE09BDD}"/>
              </a:ext>
            </a:extLst>
          </p:cNvPr>
          <p:cNvSpPr txBox="1"/>
          <p:nvPr/>
        </p:nvSpPr>
        <p:spPr>
          <a:xfrm>
            <a:off x="7787108" y="3480901"/>
            <a:ext cx="1093911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F. </a:t>
            </a:r>
            <a:r>
              <a:rPr lang="en-US" sz="700" err="1">
                <a:solidFill>
                  <a:schemeClr val="bg1"/>
                </a:solidFill>
              </a:rPr>
              <a:t>Bochent</a:t>
            </a:r>
            <a:r>
              <a:rPr lang="en-US" sz="70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91" name="Connecteur droit 190">
            <a:extLst>
              <a:ext uri="{FF2B5EF4-FFF2-40B4-BE49-F238E27FC236}">
                <a16:creationId xmlns:a16="http://schemas.microsoft.com/office/drawing/2014/main" id="{344E2EAB-3A74-447B-89BA-FF5C857BA02D}"/>
              </a:ext>
            </a:extLst>
          </p:cNvPr>
          <p:cNvCxnSpPr>
            <a:cxnSpLocks/>
          </p:cNvCxnSpPr>
          <p:nvPr/>
        </p:nvCxnSpPr>
        <p:spPr>
          <a:xfrm>
            <a:off x="2535364" y="1107723"/>
            <a:ext cx="8574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rganigramme : Connecteur 191">
            <a:extLst>
              <a:ext uri="{FF2B5EF4-FFF2-40B4-BE49-F238E27FC236}">
                <a16:creationId xmlns:a16="http://schemas.microsoft.com/office/drawing/2014/main" id="{F82C40DC-2E04-4950-A485-8C239C348B9E}"/>
              </a:ext>
            </a:extLst>
          </p:cNvPr>
          <p:cNvSpPr/>
          <p:nvPr/>
        </p:nvSpPr>
        <p:spPr>
          <a:xfrm>
            <a:off x="3947803" y="1425072"/>
            <a:ext cx="385161" cy="385161"/>
          </a:xfrm>
          <a:prstGeom prst="flowChartConnector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15719B59-7D1E-4970-B3BE-D3B9806D9558}"/>
              </a:ext>
            </a:extLst>
          </p:cNvPr>
          <p:cNvSpPr/>
          <p:nvPr/>
        </p:nvSpPr>
        <p:spPr>
          <a:xfrm>
            <a:off x="5037625" y="2027396"/>
            <a:ext cx="340871" cy="340754"/>
          </a:xfrm>
          <a:prstGeom prst="ellipse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bg1"/>
              </a:solidFill>
            </a:endParaRPr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1DEC4EB2-9C9F-4BFA-9E00-20DD530E4ADD}"/>
              </a:ext>
            </a:extLst>
          </p:cNvPr>
          <p:cNvSpPr/>
          <p:nvPr/>
        </p:nvSpPr>
        <p:spPr>
          <a:xfrm>
            <a:off x="5031679" y="3248930"/>
            <a:ext cx="340871" cy="340754"/>
          </a:xfrm>
          <a:prstGeom prst="ellipse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bg1"/>
              </a:solidFill>
            </a:endParaRPr>
          </a:p>
        </p:txBody>
      </p:sp>
      <p:sp>
        <p:nvSpPr>
          <p:cNvPr id="195" name="ZoneTexte 194">
            <a:extLst>
              <a:ext uri="{FF2B5EF4-FFF2-40B4-BE49-F238E27FC236}">
                <a16:creationId xmlns:a16="http://schemas.microsoft.com/office/drawing/2014/main" id="{BA815A8C-6984-4461-BBE8-DE762B982B01}"/>
              </a:ext>
            </a:extLst>
          </p:cNvPr>
          <p:cNvSpPr txBox="1"/>
          <p:nvPr/>
        </p:nvSpPr>
        <p:spPr>
          <a:xfrm>
            <a:off x="5431157" y="2658934"/>
            <a:ext cx="104601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schemeClr val="bg1"/>
                </a:solidFill>
              </a:rPr>
              <a:t>GERMANY*</a:t>
            </a:r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EB082925-0980-495A-995C-E168F8771651}"/>
              </a:ext>
            </a:extLst>
          </p:cNvPr>
          <p:cNvSpPr/>
          <p:nvPr/>
        </p:nvSpPr>
        <p:spPr>
          <a:xfrm>
            <a:off x="7324525" y="2015420"/>
            <a:ext cx="340871" cy="340754"/>
          </a:xfrm>
          <a:prstGeom prst="ellipse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>
              <a:solidFill>
                <a:schemeClr val="bg1"/>
              </a:solidFill>
            </a:endParaRPr>
          </a:p>
        </p:txBody>
      </p:sp>
      <p:sp>
        <p:nvSpPr>
          <p:cNvPr id="197" name="Organigramme : Terminateur 196">
            <a:extLst>
              <a:ext uri="{FF2B5EF4-FFF2-40B4-BE49-F238E27FC236}">
                <a16:creationId xmlns:a16="http://schemas.microsoft.com/office/drawing/2014/main" id="{215CE591-8FB8-4426-B41D-D06E2FFB0D00}"/>
              </a:ext>
            </a:extLst>
          </p:cNvPr>
          <p:cNvSpPr/>
          <p:nvPr/>
        </p:nvSpPr>
        <p:spPr>
          <a:xfrm>
            <a:off x="3592319" y="872290"/>
            <a:ext cx="1785392" cy="397309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b="1"/>
          </a:p>
          <a:p>
            <a:pPr algn="ctr"/>
            <a:r>
              <a:rPr lang="fr-FR" sz="800" b="1">
                <a:solidFill>
                  <a:srgbClr val="4472C4"/>
                </a:solidFill>
              </a:rPr>
              <a:t>HOC EUROPE</a:t>
            </a:r>
          </a:p>
          <a:p>
            <a:pPr algn="ctr"/>
            <a:r>
              <a:rPr lang="fr-FR" sz="800">
                <a:solidFill>
                  <a:srgbClr val="4472C4"/>
                </a:solidFill>
              </a:rPr>
              <a:t>C. </a:t>
            </a:r>
            <a:r>
              <a:rPr lang="fr-FR" sz="800" err="1">
                <a:solidFill>
                  <a:srgbClr val="4472C4"/>
                </a:solidFill>
              </a:rPr>
              <a:t>Montérémal</a:t>
            </a:r>
            <a:endParaRPr lang="fr-FR" sz="800">
              <a:solidFill>
                <a:srgbClr val="4472C4"/>
              </a:solidFill>
            </a:endParaRPr>
          </a:p>
          <a:p>
            <a:pPr algn="ctr"/>
            <a:endParaRPr lang="fr-FR" sz="700"/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650E70CF-8D7D-4D04-8797-DDB01E9E70A9}"/>
              </a:ext>
            </a:extLst>
          </p:cNvPr>
          <p:cNvSpPr/>
          <p:nvPr/>
        </p:nvSpPr>
        <p:spPr>
          <a:xfrm>
            <a:off x="3554412" y="832256"/>
            <a:ext cx="477376" cy="477376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/>
          </a:p>
        </p:txBody>
      </p:sp>
      <p:sp>
        <p:nvSpPr>
          <p:cNvPr id="199" name="Organigramme : Terminateur 198">
            <a:extLst>
              <a:ext uri="{FF2B5EF4-FFF2-40B4-BE49-F238E27FC236}">
                <a16:creationId xmlns:a16="http://schemas.microsoft.com/office/drawing/2014/main" id="{46B2BEEF-AE5B-4A8F-A6B0-83A2B80B1F2B}"/>
              </a:ext>
            </a:extLst>
          </p:cNvPr>
          <p:cNvSpPr/>
          <p:nvPr/>
        </p:nvSpPr>
        <p:spPr>
          <a:xfrm>
            <a:off x="6586428" y="872290"/>
            <a:ext cx="1785392" cy="397309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sz="800" b="1"/>
          </a:p>
          <a:p>
            <a:pPr algn="ctr"/>
            <a:r>
              <a:rPr lang="fr-FR" sz="900" b="1">
                <a:solidFill>
                  <a:srgbClr val="4472C4"/>
                </a:solidFill>
                <a:latin typeface="Arial"/>
                <a:cs typeface="Arial"/>
              </a:rPr>
              <a:t>       MAJOR ACCOUNTS</a:t>
            </a:r>
          </a:p>
          <a:p>
            <a:pPr algn="ctr"/>
            <a:r>
              <a:rPr lang="fr-FR" sz="800">
                <a:solidFill>
                  <a:srgbClr val="4472C4"/>
                </a:solidFill>
                <a:latin typeface="Arial"/>
                <a:cs typeface="Arial"/>
              </a:rPr>
              <a:t>      O. </a:t>
            </a:r>
            <a:r>
              <a:rPr lang="fr-FR" sz="800" err="1">
                <a:solidFill>
                  <a:srgbClr val="4472C4"/>
                </a:solidFill>
                <a:latin typeface="Arial"/>
                <a:cs typeface="Arial"/>
              </a:rPr>
              <a:t>Grekov</a:t>
            </a:r>
            <a:r>
              <a:rPr lang="fr-FR" sz="800">
                <a:solidFill>
                  <a:srgbClr val="4472C4"/>
                </a:solidFill>
                <a:latin typeface="Arial"/>
                <a:cs typeface="Arial"/>
              </a:rPr>
              <a:t> / L. Gouraud</a:t>
            </a:r>
          </a:p>
          <a:p>
            <a:pPr algn="ctr"/>
            <a:r>
              <a:rPr lang="fr-FR" sz="800">
                <a:solidFill>
                  <a:srgbClr val="4472C4"/>
                </a:solidFill>
              </a:rPr>
              <a:t>        M. Pasquier</a:t>
            </a:r>
          </a:p>
          <a:p>
            <a:pPr algn="ctr"/>
            <a:endParaRPr lang="fr-FR" sz="800"/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B1129972-7258-4337-B1CA-A19980CB08F2}"/>
              </a:ext>
            </a:extLst>
          </p:cNvPr>
          <p:cNvSpPr/>
          <p:nvPr/>
        </p:nvSpPr>
        <p:spPr>
          <a:xfrm>
            <a:off x="6548520" y="832256"/>
            <a:ext cx="477376" cy="477376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/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E40F37BC-D010-464F-ABFF-AAD67B24360A}"/>
              </a:ext>
            </a:extLst>
          </p:cNvPr>
          <p:cNvSpPr txBox="1"/>
          <p:nvPr/>
        </p:nvSpPr>
        <p:spPr>
          <a:xfrm>
            <a:off x="980991" y="1432987"/>
            <a:ext cx="73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900" b="1">
                <a:solidFill>
                  <a:prstClr val="white"/>
                </a:solidFill>
                <a:latin typeface="Calibri" panose="020F0502020204030204"/>
              </a:rPr>
              <a:t>France</a:t>
            </a:r>
          </a:p>
          <a:p>
            <a:pPr algn="ctr">
              <a:defRPr/>
            </a:pPr>
            <a:r>
              <a:rPr lang="fr-FR" sz="700">
                <a:solidFill>
                  <a:prstClr val="white"/>
                </a:solidFill>
                <a:latin typeface="Calibri" panose="020F0502020204030204"/>
              </a:rPr>
              <a:t>31 CBS</a:t>
            </a:r>
          </a:p>
        </p:txBody>
      </p:sp>
      <p:sp>
        <p:nvSpPr>
          <p:cNvPr id="202" name="ZoneTexte 201">
            <a:extLst>
              <a:ext uri="{FF2B5EF4-FFF2-40B4-BE49-F238E27FC236}">
                <a16:creationId xmlns:a16="http://schemas.microsoft.com/office/drawing/2014/main" id="{FBB810CD-48A3-4AFF-80BF-EEA84F564D9B}"/>
              </a:ext>
            </a:extLst>
          </p:cNvPr>
          <p:cNvSpPr txBox="1"/>
          <p:nvPr/>
        </p:nvSpPr>
        <p:spPr>
          <a:xfrm>
            <a:off x="4225657" y="1441250"/>
            <a:ext cx="73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900" b="1">
                <a:solidFill>
                  <a:prstClr val="white"/>
                </a:solidFill>
                <a:latin typeface="Calibri" panose="020F0502020204030204"/>
              </a:rPr>
              <a:t>Europe</a:t>
            </a:r>
          </a:p>
          <a:p>
            <a:pPr algn="ctr">
              <a:defRPr/>
            </a:pPr>
            <a:r>
              <a:rPr lang="fr-FR" sz="700">
                <a:solidFill>
                  <a:prstClr val="white"/>
                </a:solidFill>
                <a:latin typeface="Calibri" panose="020F0502020204030204"/>
              </a:rPr>
              <a:t>21 CBS</a:t>
            </a:r>
          </a:p>
        </p:txBody>
      </p:sp>
      <p:sp>
        <p:nvSpPr>
          <p:cNvPr id="203" name="ZoneTexte 202">
            <a:extLst>
              <a:ext uri="{FF2B5EF4-FFF2-40B4-BE49-F238E27FC236}">
                <a16:creationId xmlns:a16="http://schemas.microsoft.com/office/drawing/2014/main" id="{9E5EC389-E943-48C4-A23D-3E3A896F54AD}"/>
              </a:ext>
            </a:extLst>
          </p:cNvPr>
          <p:cNvSpPr txBox="1"/>
          <p:nvPr/>
        </p:nvSpPr>
        <p:spPr>
          <a:xfrm>
            <a:off x="7934439" y="1424724"/>
            <a:ext cx="73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900" b="1" err="1">
                <a:solidFill>
                  <a:prstClr val="white"/>
                </a:solidFill>
                <a:latin typeface="Calibri" panose="020F0502020204030204"/>
              </a:rPr>
              <a:t>Verticals</a:t>
            </a:r>
            <a:endParaRPr lang="fr-FR" sz="900" b="1">
              <a:solidFill>
                <a:prstClr val="white"/>
              </a:solidFill>
              <a:latin typeface="Calibri" panose="020F0502020204030204"/>
            </a:endParaRPr>
          </a:p>
          <a:p>
            <a:pPr algn="ctr">
              <a:defRPr/>
            </a:pPr>
            <a:r>
              <a:rPr lang="fr-FR" sz="700">
                <a:solidFill>
                  <a:prstClr val="white"/>
                </a:solidFill>
                <a:latin typeface="Calibri" panose="020F0502020204030204"/>
              </a:rPr>
              <a:t>3 CBS</a:t>
            </a:r>
          </a:p>
        </p:txBody>
      </p:sp>
      <p:sp>
        <p:nvSpPr>
          <p:cNvPr id="204" name="Organigramme : Connecteur 203">
            <a:extLst>
              <a:ext uri="{FF2B5EF4-FFF2-40B4-BE49-F238E27FC236}">
                <a16:creationId xmlns:a16="http://schemas.microsoft.com/office/drawing/2014/main" id="{0CC80400-0E63-4EF7-9151-D8700CC6A65D}"/>
              </a:ext>
            </a:extLst>
          </p:cNvPr>
          <p:cNvSpPr/>
          <p:nvPr/>
        </p:nvSpPr>
        <p:spPr>
          <a:xfrm>
            <a:off x="710137" y="1409606"/>
            <a:ext cx="366518" cy="366518"/>
          </a:xfrm>
          <a:prstGeom prst="flowChartConnector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/>
          </a:p>
        </p:txBody>
      </p:sp>
      <p:sp>
        <p:nvSpPr>
          <p:cNvPr id="205" name="Organigramme : Connecteur 204">
            <a:extLst>
              <a:ext uri="{FF2B5EF4-FFF2-40B4-BE49-F238E27FC236}">
                <a16:creationId xmlns:a16="http://schemas.microsoft.com/office/drawing/2014/main" id="{A462D8CA-18A2-4F7C-A491-75F48E688200}"/>
              </a:ext>
            </a:extLst>
          </p:cNvPr>
          <p:cNvSpPr/>
          <p:nvPr/>
        </p:nvSpPr>
        <p:spPr>
          <a:xfrm>
            <a:off x="7591094" y="1408546"/>
            <a:ext cx="385161" cy="385161"/>
          </a:xfrm>
          <a:prstGeom prst="flowChartConnector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/>
          </a:p>
        </p:txBody>
      </p: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E795A05B-E2EB-44D0-B441-F94EB014D3C3}"/>
              </a:ext>
            </a:extLst>
          </p:cNvPr>
          <p:cNvCxnSpPr>
            <a:cxnSpLocks/>
          </p:cNvCxnSpPr>
          <p:nvPr/>
        </p:nvCxnSpPr>
        <p:spPr>
          <a:xfrm>
            <a:off x="5521723" y="1107723"/>
            <a:ext cx="8574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eur droit 206">
            <a:extLst>
              <a:ext uri="{FF2B5EF4-FFF2-40B4-BE49-F238E27FC236}">
                <a16:creationId xmlns:a16="http://schemas.microsoft.com/office/drawing/2014/main" id="{F56B46D4-7F22-417B-8124-EA4881814045}"/>
              </a:ext>
            </a:extLst>
          </p:cNvPr>
          <p:cNvCxnSpPr>
            <a:cxnSpLocks/>
          </p:cNvCxnSpPr>
          <p:nvPr/>
        </p:nvCxnSpPr>
        <p:spPr>
          <a:xfrm>
            <a:off x="1336688" y="1753446"/>
            <a:ext cx="0" cy="1620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F21FE919-F504-4CAA-94ED-6991638914BC}"/>
              </a:ext>
            </a:extLst>
          </p:cNvPr>
          <p:cNvCxnSpPr>
            <a:cxnSpLocks/>
          </p:cNvCxnSpPr>
          <p:nvPr/>
        </p:nvCxnSpPr>
        <p:spPr>
          <a:xfrm>
            <a:off x="4576007" y="1777556"/>
            <a:ext cx="0" cy="1620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55C7536A-BB1F-44CB-B66D-6DA43752313D}"/>
              </a:ext>
            </a:extLst>
          </p:cNvPr>
          <p:cNvCxnSpPr>
            <a:cxnSpLocks/>
          </p:cNvCxnSpPr>
          <p:nvPr/>
        </p:nvCxnSpPr>
        <p:spPr>
          <a:xfrm>
            <a:off x="8292752" y="1743928"/>
            <a:ext cx="0" cy="1620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eur droit 209">
            <a:extLst>
              <a:ext uri="{FF2B5EF4-FFF2-40B4-BE49-F238E27FC236}">
                <a16:creationId xmlns:a16="http://schemas.microsoft.com/office/drawing/2014/main" id="{BC4FD32F-7D83-46BC-8001-1E36AA005BA4}"/>
              </a:ext>
            </a:extLst>
          </p:cNvPr>
          <p:cNvCxnSpPr>
            <a:cxnSpLocks/>
          </p:cNvCxnSpPr>
          <p:nvPr/>
        </p:nvCxnSpPr>
        <p:spPr>
          <a:xfrm>
            <a:off x="1790985" y="1625915"/>
            <a:ext cx="179867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eur droit 210">
            <a:extLst>
              <a:ext uri="{FF2B5EF4-FFF2-40B4-BE49-F238E27FC236}">
                <a16:creationId xmlns:a16="http://schemas.microsoft.com/office/drawing/2014/main" id="{F7C9A3E9-9085-4ED1-A229-D61585EBA1AA}"/>
              </a:ext>
            </a:extLst>
          </p:cNvPr>
          <p:cNvCxnSpPr>
            <a:cxnSpLocks/>
          </p:cNvCxnSpPr>
          <p:nvPr/>
        </p:nvCxnSpPr>
        <p:spPr>
          <a:xfrm flipV="1">
            <a:off x="5081427" y="1625916"/>
            <a:ext cx="2300935" cy="58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211">
            <a:extLst>
              <a:ext uri="{FF2B5EF4-FFF2-40B4-BE49-F238E27FC236}">
                <a16:creationId xmlns:a16="http://schemas.microsoft.com/office/drawing/2014/main" id="{7DE2E11E-2574-418C-A539-06A38BDDD03A}"/>
              </a:ext>
            </a:extLst>
          </p:cNvPr>
          <p:cNvCxnSpPr>
            <a:cxnSpLocks/>
          </p:cNvCxnSpPr>
          <p:nvPr/>
        </p:nvCxnSpPr>
        <p:spPr>
          <a:xfrm>
            <a:off x="7874306" y="4386355"/>
            <a:ext cx="104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90927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F56D4E-AB3A-43B1-B354-C48B4C7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 EUROPE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CFF46-D180-4C7B-B2AD-0177E995A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5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143CEF-39D5-4212-90EC-C837B0258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Dedicated stream | Dedicated team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FE71827-2B02-43C6-B16F-91971E2264DA}"/>
              </a:ext>
            </a:extLst>
          </p:cNvPr>
          <p:cNvSpPr/>
          <p:nvPr/>
        </p:nvSpPr>
        <p:spPr>
          <a:xfrm>
            <a:off x="4837624" y="1196184"/>
            <a:ext cx="1246783" cy="533977"/>
          </a:xfrm>
          <a:prstGeom prst="roundRect">
            <a:avLst/>
          </a:prstGeom>
          <a:ln w="127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Florent DESAILLY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88012D5-7DC2-4C90-8DE8-B5DF59B09C3D}"/>
              </a:ext>
            </a:extLst>
          </p:cNvPr>
          <p:cNvSpPr/>
          <p:nvPr/>
        </p:nvSpPr>
        <p:spPr>
          <a:xfrm>
            <a:off x="6302690" y="2194642"/>
            <a:ext cx="1235487" cy="533977"/>
          </a:xfrm>
          <a:prstGeom prst="roundRect">
            <a:avLst/>
          </a:prstGeom>
          <a:ln w="127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Maxime MARTIN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EB4D051-B992-4570-B1AC-6E5F5DACAD78}"/>
              </a:ext>
            </a:extLst>
          </p:cNvPr>
          <p:cNvSpPr/>
          <p:nvPr/>
        </p:nvSpPr>
        <p:spPr>
          <a:xfrm>
            <a:off x="3392910" y="2194643"/>
            <a:ext cx="1235487" cy="533977"/>
          </a:xfrm>
          <a:prstGeom prst="roundRect">
            <a:avLst/>
          </a:prstGeom>
          <a:ln w="127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Sebastian PALACIOS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06D16403-27E2-4D44-82C8-95C7E123EAE7}"/>
              </a:ext>
            </a:extLst>
          </p:cNvPr>
          <p:cNvSpPr/>
          <p:nvPr/>
        </p:nvSpPr>
        <p:spPr>
          <a:xfrm>
            <a:off x="4847800" y="2194642"/>
            <a:ext cx="1235487" cy="533977"/>
          </a:xfrm>
          <a:prstGeom prst="roundRect">
            <a:avLst/>
          </a:prstGeom>
          <a:ln w="127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Joshua MENDOZA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0734262-1771-4D60-AF2B-CCD82AA77684}"/>
              </a:ext>
            </a:extLst>
          </p:cNvPr>
          <p:cNvSpPr/>
          <p:nvPr/>
        </p:nvSpPr>
        <p:spPr>
          <a:xfrm>
            <a:off x="3392910" y="2822524"/>
            <a:ext cx="4145267" cy="291096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3A75C4"/>
                </a:solidFill>
              </a:rPr>
              <a:t>SUPPORT CBS LVL1</a:t>
            </a:r>
          </a:p>
          <a:p>
            <a:pPr algn="ctr"/>
            <a:r>
              <a:rPr lang="en-US" sz="800" dirty="0">
                <a:solidFill>
                  <a:srgbClr val="3A75C4"/>
                </a:solidFill>
              </a:rPr>
              <a:t>REPORTING FO &amp; MO</a:t>
            </a:r>
          </a:p>
        </p:txBody>
      </p: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7B170901-CF18-4AF6-8E71-6350B78C1F11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rot="5400000">
            <a:off x="4503594" y="1237221"/>
            <a:ext cx="464482" cy="1450362"/>
          </a:xfrm>
          <a:prstGeom prst="bentConnector3">
            <a:avLst/>
          </a:prstGeom>
          <a:ln>
            <a:solidFill>
              <a:srgbClr val="28548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070E0103-701C-44D8-A743-7A2CC39C528D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 rot="16200000" flipH="1">
            <a:off x="5958485" y="1232692"/>
            <a:ext cx="464481" cy="1459418"/>
          </a:xfrm>
          <a:prstGeom prst="bentConnector3">
            <a:avLst>
              <a:gd name="adj1" fmla="val 50000"/>
            </a:avLst>
          </a:prstGeom>
          <a:ln>
            <a:solidFill>
              <a:srgbClr val="28548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5486C7FA-04CC-41C9-B7C9-0B57E5A57BA8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6200000" flipH="1">
            <a:off x="5231040" y="1960137"/>
            <a:ext cx="464481" cy="4528"/>
          </a:xfrm>
          <a:prstGeom prst="bentConnector3">
            <a:avLst/>
          </a:prstGeom>
          <a:ln>
            <a:solidFill>
              <a:srgbClr val="28548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7" name="Image 66">
            <a:extLst>
              <a:ext uri="{FF2B5EF4-FFF2-40B4-BE49-F238E27FC236}">
                <a16:creationId xmlns:a16="http://schemas.microsoft.com/office/drawing/2014/main" id="{21551F18-23F0-4C16-92BC-0811BD6F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1901" y="2056329"/>
            <a:ext cx="381767" cy="410425"/>
          </a:xfrm>
          <a:prstGeom prst="ellipse">
            <a:avLst/>
          </a:prstGeom>
          <a:ln w="3175" cap="rnd">
            <a:solidFill>
              <a:srgbClr val="28548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68FFD839-1036-4004-85C3-F1DDB4EBE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05" y="1079288"/>
            <a:ext cx="381767" cy="405900"/>
          </a:xfrm>
          <a:prstGeom prst="ellipse">
            <a:avLst/>
          </a:prstGeom>
          <a:ln w="3175" cap="rnd">
            <a:solidFill>
              <a:srgbClr val="28548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9B8EB26C-394E-4B41-8398-12C99F5D1B73}"/>
              </a:ext>
            </a:extLst>
          </p:cNvPr>
          <p:cNvSpPr/>
          <p:nvPr/>
        </p:nvSpPr>
        <p:spPr>
          <a:xfrm>
            <a:off x="2994719" y="3273445"/>
            <a:ext cx="4051995" cy="99715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3A75C4"/>
                </a:solidFill>
              </a:rPr>
              <a:t>	EXPERTISE : DATA &amp; REPORT</a:t>
            </a:r>
          </a:p>
          <a:p>
            <a:pPr marL="15430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A75C4"/>
                </a:solidFill>
              </a:rPr>
              <a:t>CR&amp;KPI</a:t>
            </a:r>
          </a:p>
          <a:p>
            <a:pPr marL="15430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A75C4"/>
                </a:solidFill>
              </a:rPr>
              <a:t>LINK BI</a:t>
            </a:r>
          </a:p>
          <a:p>
            <a:pPr marL="15430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A75C4"/>
                </a:solidFill>
              </a:rPr>
              <a:t>Pack FI V3</a:t>
            </a: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C18F0291-1F43-4F6A-80AD-209DACC95137}"/>
              </a:ext>
            </a:extLst>
          </p:cNvPr>
          <p:cNvGrpSpPr/>
          <p:nvPr/>
        </p:nvGrpSpPr>
        <p:grpSpPr>
          <a:xfrm>
            <a:off x="998138" y="1111924"/>
            <a:ext cx="1501814" cy="3274219"/>
            <a:chOff x="4085045" y="1111924"/>
            <a:chExt cx="1501814" cy="327421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BB62AB69-455F-432A-8CCD-0B23AC765F9E}"/>
                </a:ext>
              </a:extLst>
            </p:cNvPr>
            <p:cNvGrpSpPr/>
            <p:nvPr/>
          </p:nvGrpSpPr>
          <p:grpSpPr>
            <a:xfrm>
              <a:off x="4085045" y="1111924"/>
              <a:ext cx="1501814" cy="3274219"/>
              <a:chOff x="3210429" y="0"/>
              <a:chExt cx="1501814" cy="3274219"/>
            </a:xfrm>
          </p:grpSpPr>
          <p:sp>
            <p:nvSpPr>
              <p:cNvPr id="80" name="Rectangle : coins arrondis 79">
                <a:extLst>
                  <a:ext uri="{FF2B5EF4-FFF2-40B4-BE49-F238E27FC236}">
                    <a16:creationId xmlns:a16="http://schemas.microsoft.com/office/drawing/2014/main" id="{6BB19391-D580-419B-984F-0FC26DD1C6C9}"/>
                  </a:ext>
                </a:extLst>
              </p:cNvPr>
              <p:cNvSpPr/>
              <p:nvPr/>
            </p:nvSpPr>
            <p:spPr>
              <a:xfrm>
                <a:off x="3210429" y="0"/>
                <a:ext cx="1501814" cy="327421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sp>
          <p:sp>
            <p:nvSpPr>
              <p:cNvPr id="81" name="Rectangle : coins arrondis 4">
                <a:extLst>
                  <a:ext uri="{FF2B5EF4-FFF2-40B4-BE49-F238E27FC236}">
                    <a16:creationId xmlns:a16="http://schemas.microsoft.com/office/drawing/2014/main" id="{6360622B-0860-4984-AC85-351023B0EF12}"/>
                  </a:ext>
                </a:extLst>
              </p:cNvPr>
              <p:cNvSpPr txBox="1"/>
              <p:nvPr/>
            </p:nvSpPr>
            <p:spPr>
              <a:xfrm>
                <a:off x="3210429" y="1309687"/>
                <a:ext cx="1501814" cy="13096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71120" tIns="71120" rIns="71120" bIns="7112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1000" b="1" kern="1200"/>
              </a:p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1000" b="1" kern="1200"/>
              </a:p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1000" b="1" kern="1200"/>
              </a:p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1000" b="1" kern="1200"/>
                  <a:t>BUSINESS INTELLIGENCE</a:t>
                </a:r>
              </a:p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1000" b="1" kern="1200"/>
              </a:p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700" b="0" kern="1200"/>
                  <a:t>BI Experts, data :</a:t>
                </a:r>
              </a:p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700" kern="1200"/>
                  <a:t>             - </a:t>
                </a:r>
                <a:r>
                  <a:rPr lang="fr-FR" sz="700" kern="1200" err="1"/>
                  <a:t>Shipments</a:t>
                </a:r>
                <a:r>
                  <a:rPr lang="fr-FR" sz="700" kern="1200"/>
                  <a:t> data</a:t>
                </a:r>
              </a:p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700" kern="1200"/>
                  <a:t>             - </a:t>
                </a:r>
                <a:r>
                  <a:rPr lang="fr-FR" sz="700" kern="1200" err="1"/>
                  <a:t>Milestones</a:t>
                </a:r>
                <a:endParaRPr lang="fr-FR" sz="700" kern="1200"/>
              </a:p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700" b="0" kern="1200"/>
                  <a:t>             - Finance </a:t>
                </a:r>
                <a:r>
                  <a:rPr lang="fr-FR" sz="700" b="0" kern="1200" err="1"/>
                  <a:t>details</a:t>
                </a:r>
                <a:endParaRPr lang="fr-FR" sz="700" b="0" kern="1200"/>
              </a:p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700" b="0" kern="1200"/>
                  <a:t>             - CO2</a:t>
                </a:r>
              </a:p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700" b="1" kern="1200"/>
              </a:p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700" b="0" i="1" kern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700" b="0" i="1" kern="1200">
                    <a:solidFill>
                      <a:schemeClr val="bg1">
                        <a:lumMod val="50000"/>
                      </a:schemeClr>
                    </a:solidFill>
                  </a:rPr>
                  <a:t>Main Actions : </a:t>
                </a:r>
              </a:p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700" b="0" i="1" kern="1200">
                    <a:solidFill>
                      <a:schemeClr val="bg1">
                        <a:lumMod val="50000"/>
                      </a:schemeClr>
                    </a:solidFill>
                  </a:rPr>
                  <a:t>Package Evolution, BI Platform Monitoring, </a:t>
                </a:r>
                <a:r>
                  <a:rPr lang="fr-FR" sz="700" b="0" i="1" kern="1200" err="1">
                    <a:solidFill>
                      <a:schemeClr val="bg1">
                        <a:lumMod val="50000"/>
                      </a:schemeClr>
                    </a:solidFill>
                  </a:rPr>
                  <a:t>Users</a:t>
                </a:r>
                <a:r>
                  <a:rPr lang="fr-FR" sz="700" b="0" i="1" kern="1200">
                    <a:solidFill>
                      <a:schemeClr val="bg1">
                        <a:lumMod val="50000"/>
                      </a:schemeClr>
                    </a:solidFill>
                  </a:rPr>
                  <a:t> Training, Benchmark</a:t>
                </a:r>
              </a:p>
            </p:txBody>
          </p:sp>
        </p:grpSp>
        <p:sp>
          <p:nvSpPr>
            <p:cNvPr id="79" name="Ellipse 78" descr="Head with Gears">
              <a:extLst>
                <a:ext uri="{FF2B5EF4-FFF2-40B4-BE49-F238E27FC236}">
                  <a16:creationId xmlns:a16="http://schemas.microsoft.com/office/drawing/2014/main" id="{D14FB253-1868-4ED1-8241-D93B67D86380}"/>
                </a:ext>
              </a:extLst>
            </p:cNvPr>
            <p:cNvSpPr/>
            <p:nvPr/>
          </p:nvSpPr>
          <p:spPr>
            <a:xfrm>
              <a:off x="4387514" y="1322982"/>
              <a:ext cx="900000" cy="900000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87" name="Image 86">
            <a:extLst>
              <a:ext uri="{FF2B5EF4-FFF2-40B4-BE49-F238E27FC236}">
                <a16:creationId xmlns:a16="http://schemas.microsoft.com/office/drawing/2014/main" id="{85023767-2461-4EFF-A283-164D95B41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6134" y="2075259"/>
            <a:ext cx="381208" cy="411686"/>
          </a:xfrm>
          <a:prstGeom prst="ellipse">
            <a:avLst/>
          </a:prstGeom>
          <a:ln w="3175" cap="rnd">
            <a:solidFill>
              <a:srgbClr val="3A75C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948654-6DA5-F7E0-81F4-D067F7A10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6726" y="2046955"/>
            <a:ext cx="403835" cy="428223"/>
          </a:xfrm>
          <a:prstGeom prst="ellipse">
            <a:avLst/>
          </a:prstGeom>
          <a:ln w="12700" cap="rnd">
            <a:solidFill>
              <a:schemeClr val="accent6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B34709A-1BC1-EAB7-124F-76B122D99A0A}"/>
              </a:ext>
            </a:extLst>
          </p:cNvPr>
          <p:cNvSpPr/>
          <p:nvPr/>
        </p:nvSpPr>
        <p:spPr>
          <a:xfrm>
            <a:off x="4133641" y="3530351"/>
            <a:ext cx="3160542" cy="997150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5430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A75C4"/>
                </a:solidFill>
              </a:rPr>
              <a:t>Cognos</a:t>
            </a:r>
          </a:p>
          <a:p>
            <a:pPr marL="15430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A75C4"/>
                </a:solidFill>
              </a:rPr>
              <a:t>Tableau</a:t>
            </a:r>
          </a:p>
          <a:p>
            <a:pPr marL="15430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A75C4"/>
                </a:solidFill>
              </a:rPr>
              <a:t>Power BI (on going)</a:t>
            </a:r>
          </a:p>
          <a:p>
            <a:pPr marL="15430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A75C4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0665378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D79D91-E83E-4E47-97DC-9BCE46B9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9060" y="2543827"/>
            <a:ext cx="5028716" cy="153124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 TRANSFORMATION PROJECTS OVERVIEW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091F6AF-44F8-487D-A21D-AFD0912D78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0524868-15D4-475C-82F3-57B8AD8C80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1076"/>
            <a:ext cx="3657600" cy="3661348"/>
          </a:xfrm>
        </p:spPr>
      </p:pic>
    </p:spTree>
    <p:extLst>
      <p:ext uri="{BB962C8B-B14F-4D97-AF65-F5344CB8AC3E}">
        <p14:creationId xmlns:p14="http://schemas.microsoft.com/office/powerpoint/2010/main" val="40005433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F56D4E-AB3A-43B1-B354-C48B4C77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25" y="240807"/>
            <a:ext cx="8606010" cy="324256"/>
          </a:xfrm>
        </p:spPr>
        <p:txBody>
          <a:bodyPr anchor="t">
            <a:normAutofit fontScale="90000"/>
          </a:bodyPr>
          <a:lstStyle/>
          <a:p>
            <a:r>
              <a:rPr lang="en-US" sz="1600"/>
              <a:t>DIGITAL TRANSFORMATION PROJECTS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CFF46-D180-4C7B-B2AD-0177E995A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248" y="4737600"/>
            <a:ext cx="337471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894E3C-CCE6-F242-84E3-BCBDD257A1E1}" type="slidenum">
              <a:rPr lang="fr-FR" smtClean="0">
                <a:solidFill>
                  <a:srgbClr val="4E4F54"/>
                </a:solidFill>
              </a:rPr>
              <a:pPr>
                <a:spcAft>
                  <a:spcPts val="600"/>
                </a:spcAft>
              </a:pPr>
              <a:t>7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143CEF-39D5-4212-90EC-C837B0258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225" y="476748"/>
            <a:ext cx="8606007" cy="2910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CW1 | POLARIS | ONE COCKPIT</a:t>
            </a:r>
          </a:p>
        </p:txBody>
      </p:sp>
      <p:graphicFrame>
        <p:nvGraphicFramePr>
          <p:cNvPr id="5" name="Tableau 6">
            <a:extLst>
              <a:ext uri="{FF2B5EF4-FFF2-40B4-BE49-F238E27FC236}">
                <a16:creationId xmlns:a16="http://schemas.microsoft.com/office/drawing/2014/main" id="{E3AEB40A-0434-4CD5-93ED-521DFF42C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804350"/>
              </p:ext>
            </p:extLst>
          </p:nvPr>
        </p:nvGraphicFramePr>
        <p:xfrm>
          <a:off x="580014" y="1057275"/>
          <a:ext cx="7983972" cy="3333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993">
                  <a:extLst>
                    <a:ext uri="{9D8B030D-6E8A-4147-A177-3AD203B41FA5}">
                      <a16:colId xmlns:a16="http://schemas.microsoft.com/office/drawing/2014/main" val="507056713"/>
                    </a:ext>
                  </a:extLst>
                </a:gridCol>
                <a:gridCol w="1995993">
                  <a:extLst>
                    <a:ext uri="{9D8B030D-6E8A-4147-A177-3AD203B41FA5}">
                      <a16:colId xmlns:a16="http://schemas.microsoft.com/office/drawing/2014/main" val="2864092954"/>
                    </a:ext>
                  </a:extLst>
                </a:gridCol>
                <a:gridCol w="1995993">
                  <a:extLst>
                    <a:ext uri="{9D8B030D-6E8A-4147-A177-3AD203B41FA5}">
                      <a16:colId xmlns:a16="http://schemas.microsoft.com/office/drawing/2014/main" val="1058638539"/>
                    </a:ext>
                  </a:extLst>
                </a:gridCol>
                <a:gridCol w="1995993">
                  <a:extLst>
                    <a:ext uri="{9D8B030D-6E8A-4147-A177-3AD203B41FA5}">
                      <a16:colId xmlns:a16="http://schemas.microsoft.com/office/drawing/2014/main" val="2352214859"/>
                    </a:ext>
                  </a:extLst>
                </a:gridCol>
              </a:tblGrid>
              <a:tr h="813197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CW1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POLARIS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ONE COCKPIT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656950"/>
                  </a:ext>
                </a:extLst>
              </a:tr>
              <a:tr h="81319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CONTEXT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Deployment new TMS WW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IT architecture reshaping with new technologies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Replacement of LINK with additional functionalities (</a:t>
                      </a:r>
                      <a:r>
                        <a:rPr lang="en-US" sz="1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Kontainers</a:t>
                      </a:r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,…)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Replacement of Infocenter with new technology and new connections (internal/external sources)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Databricks + PBI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55174"/>
                  </a:ext>
                </a:extLst>
              </a:tr>
              <a:tr h="81319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STATUS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Americas : Done</a:t>
                      </a:r>
                    </a:p>
                    <a:p>
                      <a:pPr lvl="1" algn="l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APAC : Done</a:t>
                      </a:r>
                    </a:p>
                    <a:p>
                      <a:pPr lvl="1" algn="l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Europe : on going</a:t>
                      </a:r>
                    </a:p>
                    <a:p>
                      <a:pPr lvl="1" algn="l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MESA : Done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Progam</a:t>
                      </a:r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organization onboarded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Planning established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V0 in deployment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Project scoping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Dedicated </a:t>
                      </a:r>
                      <a:r>
                        <a:rPr lang="en-US" sz="1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coord</a:t>
                      </a:r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. team creation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DS Finance &amp; CR designed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41328"/>
                  </a:ext>
                </a:extLst>
              </a:tr>
              <a:tr h="81319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NEXT STEPS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FR AIR (Apr 2023)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CH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UK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V1 Defined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V2 …</a:t>
                      </a:r>
                    </a:p>
                    <a:p>
                      <a:pPr algn="ctr"/>
                      <a:endParaRPr lang="en-US" sz="1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Finalize CR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Build Procurement DS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Transition organization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Ramp up 2024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Infocenter </a:t>
                      </a:r>
                      <a:r>
                        <a:rPr lang="en-US" sz="1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decomisionning</a:t>
                      </a:r>
                      <a:endParaRPr lang="en-US" sz="1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859127"/>
                  </a:ext>
                </a:extLst>
              </a:tr>
            </a:tbl>
          </a:graphicData>
        </a:graphic>
      </p:graphicFrame>
      <p:pic>
        <p:nvPicPr>
          <p:cNvPr id="4" name="Graphique 3" descr="Cœur contour">
            <a:extLst>
              <a:ext uri="{FF2B5EF4-FFF2-40B4-BE49-F238E27FC236}">
                <a16:creationId xmlns:a16="http://schemas.microsoft.com/office/drawing/2014/main" id="{7AA48B8C-9C9A-DDD0-7A6D-7B356C0C7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1901" y="1336284"/>
            <a:ext cx="288389" cy="28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4833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D79D91-E83E-4E47-97DC-9BCE46B9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9060" y="2543826"/>
            <a:ext cx="5028716" cy="1147391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Arial Black" panose="020B0A04020102020204" pitchFamily="34" charset="0"/>
              </a:rPr>
              <a:t>BOLLORE LOGISTICS INFORMATION SYSTEM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091F6AF-44F8-487D-A21D-AFD0912D78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0524868-15D4-475C-82F3-57B8AD8C80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1076"/>
            <a:ext cx="3657600" cy="3661348"/>
          </a:xfrm>
        </p:spPr>
      </p:pic>
    </p:spTree>
    <p:extLst>
      <p:ext uri="{BB962C8B-B14F-4D97-AF65-F5344CB8AC3E}">
        <p14:creationId xmlns:p14="http://schemas.microsoft.com/office/powerpoint/2010/main" val="369309759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F56D4E-AB3A-43B1-B354-C48B4C77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25" y="240807"/>
            <a:ext cx="8606010" cy="3242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BUSINESS TOOLS</a:t>
            </a:r>
            <a:endParaRPr lang="en-US" sz="1500">
              <a:solidFill>
                <a:srgbClr val="EB464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CFF46-D180-4C7B-B2AD-0177E995A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248" y="4737600"/>
            <a:ext cx="337471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894E3C-CCE6-F242-84E3-BCBDD257A1E1}" type="slidenum">
              <a:rPr lang="fr-FR" smtClean="0">
                <a:solidFill>
                  <a:srgbClr val="4E4F54"/>
                </a:solidFill>
              </a:rPr>
              <a:pPr>
                <a:spcAft>
                  <a:spcPts val="600"/>
                </a:spcAft>
              </a:pPr>
              <a:t>9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143CEF-39D5-4212-90EC-C837B0258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225" y="476748"/>
            <a:ext cx="8606007" cy="2910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BOLLORE LOGISTICS ASSETS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85018F2-C2C6-4CDB-8E91-7DC365F311AD}"/>
              </a:ext>
            </a:extLst>
          </p:cNvPr>
          <p:cNvGrpSpPr/>
          <p:nvPr/>
        </p:nvGrpSpPr>
        <p:grpSpPr>
          <a:xfrm>
            <a:off x="728904" y="2488056"/>
            <a:ext cx="1205222" cy="1026801"/>
            <a:chOff x="7119704" y="1673704"/>
            <a:chExt cx="1022885" cy="879042"/>
          </a:xfrm>
        </p:grpSpPr>
        <p:sp>
          <p:nvSpPr>
            <p:cNvPr id="163" name="Freeform 13">
              <a:extLst>
                <a:ext uri="{FF2B5EF4-FFF2-40B4-BE49-F238E27FC236}">
                  <a16:creationId xmlns:a16="http://schemas.microsoft.com/office/drawing/2014/main" id="{12B88C8B-2A34-4184-8A01-59DCB5C2502D}"/>
                </a:ext>
              </a:extLst>
            </p:cNvPr>
            <p:cNvSpPr/>
            <p:nvPr/>
          </p:nvSpPr>
          <p:spPr>
            <a:xfrm>
              <a:off x="7119704" y="1673704"/>
              <a:ext cx="1022885" cy="879042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</p:sp>
        <p:pic>
          <p:nvPicPr>
            <p:cNvPr id="172" name="Picture 27">
              <a:extLst>
                <a:ext uri="{FF2B5EF4-FFF2-40B4-BE49-F238E27FC236}">
                  <a16:creationId xmlns:a16="http://schemas.microsoft.com/office/drawing/2014/main" id="{9BAA7EE3-E3FB-4E2B-ACC5-79A8DBC4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261383" y="1813228"/>
              <a:ext cx="739525" cy="559228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EDD6C1D8-4F1F-4E35-94E4-968F349F2060}"/>
              </a:ext>
            </a:extLst>
          </p:cNvPr>
          <p:cNvGrpSpPr/>
          <p:nvPr/>
        </p:nvGrpSpPr>
        <p:grpSpPr>
          <a:xfrm>
            <a:off x="5989769" y="3799809"/>
            <a:ext cx="698814" cy="594020"/>
            <a:chOff x="6240076" y="983407"/>
            <a:chExt cx="1104382" cy="949078"/>
          </a:xfrm>
        </p:grpSpPr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F944B760-76C2-483A-B3A8-E964CD8CADC6}"/>
                </a:ext>
              </a:extLst>
            </p:cNvPr>
            <p:cNvSpPr/>
            <p:nvPr/>
          </p:nvSpPr>
          <p:spPr>
            <a:xfrm>
              <a:off x="6240076" y="983407"/>
              <a:ext cx="1104382" cy="949078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</p:sp>
        <p:pic>
          <p:nvPicPr>
            <p:cNvPr id="178" name="Picture 33">
              <a:extLst>
                <a:ext uri="{FF2B5EF4-FFF2-40B4-BE49-F238E27FC236}">
                  <a16:creationId xmlns:a16="http://schemas.microsoft.com/office/drawing/2014/main" id="{E166F44B-E63C-4A31-B7D3-443EF1AB9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419097" y="1206781"/>
              <a:ext cx="746340" cy="426376"/>
            </a:xfrm>
            <a:prstGeom prst="rect">
              <a:avLst/>
            </a:prstGeom>
          </p:spPr>
        </p:pic>
      </p:grpSp>
      <p:sp>
        <p:nvSpPr>
          <p:cNvPr id="179" name="TextBox 35">
            <a:extLst>
              <a:ext uri="{FF2B5EF4-FFF2-40B4-BE49-F238E27FC236}">
                <a16:creationId xmlns:a16="http://schemas.microsoft.com/office/drawing/2014/main" id="{E5F6342E-A593-407F-911B-3D5A42A0FF7E}"/>
              </a:ext>
            </a:extLst>
          </p:cNvPr>
          <p:cNvSpPr txBox="1"/>
          <p:nvPr/>
        </p:nvSpPr>
        <p:spPr>
          <a:xfrm>
            <a:off x="2259000" y="1046596"/>
            <a:ext cx="1651612" cy="19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spc="36">
                <a:solidFill>
                  <a:srgbClr val="142740"/>
                </a:solidFill>
              </a:rPr>
              <a:t>TMS’</a:t>
            </a:r>
          </a:p>
        </p:txBody>
      </p:sp>
      <p:sp>
        <p:nvSpPr>
          <p:cNvPr id="180" name="TextBox 36">
            <a:extLst>
              <a:ext uri="{FF2B5EF4-FFF2-40B4-BE49-F238E27FC236}">
                <a16:creationId xmlns:a16="http://schemas.microsoft.com/office/drawing/2014/main" id="{5CCFE3FB-CBBF-4B1B-9608-5EB426ADBD5C}"/>
              </a:ext>
            </a:extLst>
          </p:cNvPr>
          <p:cNvSpPr txBox="1"/>
          <p:nvPr/>
        </p:nvSpPr>
        <p:spPr>
          <a:xfrm>
            <a:off x="2259000" y="1362385"/>
            <a:ext cx="2141311" cy="69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900">
                <a:solidFill>
                  <a:srgbClr val="14110F"/>
                </a:solidFill>
              </a:rPr>
              <a:t>Transport Management System</a:t>
            </a:r>
          </a:p>
          <a:p>
            <a:pPr>
              <a:lnSpc>
                <a:spcPts val="1400"/>
              </a:lnSpc>
            </a:pPr>
            <a:r>
              <a:rPr lang="en-US" sz="900">
                <a:solidFill>
                  <a:srgbClr val="14110F"/>
                </a:solidFill>
              </a:rPr>
              <a:t>•  Mercure (EU)</a:t>
            </a:r>
          </a:p>
          <a:p>
            <a:pPr>
              <a:lnSpc>
                <a:spcPts val="1400"/>
              </a:lnSpc>
            </a:pPr>
            <a:r>
              <a:rPr lang="en-US" sz="900">
                <a:solidFill>
                  <a:srgbClr val="14110F"/>
                </a:solidFill>
              </a:rPr>
              <a:t>•  </a:t>
            </a:r>
            <a:r>
              <a:rPr lang="en-US" sz="900" err="1">
                <a:solidFill>
                  <a:srgbClr val="14110F"/>
                </a:solidFill>
              </a:rPr>
              <a:t>Pegase</a:t>
            </a:r>
            <a:r>
              <a:rPr lang="en-US" sz="900">
                <a:solidFill>
                  <a:srgbClr val="14110F"/>
                </a:solidFill>
              </a:rPr>
              <a:t> (ASPAC, AMERICAS, MESA)</a:t>
            </a:r>
          </a:p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900">
                <a:solidFill>
                  <a:srgbClr val="14110F"/>
                </a:solidFill>
              </a:rPr>
              <a:t>•  </a:t>
            </a:r>
            <a:r>
              <a:rPr lang="en-US" sz="900" err="1">
                <a:solidFill>
                  <a:srgbClr val="14110F"/>
                </a:solidFill>
              </a:rPr>
              <a:t>Cargowise</a:t>
            </a:r>
            <a:r>
              <a:rPr lang="en-US" sz="900">
                <a:solidFill>
                  <a:srgbClr val="14110F"/>
                </a:solidFill>
              </a:rPr>
              <a:t> aim to replace legacy</a:t>
            </a:r>
          </a:p>
        </p:txBody>
      </p:sp>
      <p:sp>
        <p:nvSpPr>
          <p:cNvPr id="181" name="TextBox 37">
            <a:extLst>
              <a:ext uri="{FF2B5EF4-FFF2-40B4-BE49-F238E27FC236}">
                <a16:creationId xmlns:a16="http://schemas.microsoft.com/office/drawing/2014/main" id="{9EC33954-27BE-49E3-962E-E13D53D1D135}"/>
              </a:ext>
            </a:extLst>
          </p:cNvPr>
          <p:cNvSpPr txBox="1"/>
          <p:nvPr/>
        </p:nvSpPr>
        <p:spPr>
          <a:xfrm>
            <a:off x="6377015" y="1123339"/>
            <a:ext cx="1651612" cy="19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spc="36">
                <a:solidFill>
                  <a:srgbClr val="142740"/>
                </a:solidFill>
              </a:rPr>
              <a:t>CRM</a:t>
            </a:r>
          </a:p>
        </p:txBody>
      </p:sp>
      <p:sp>
        <p:nvSpPr>
          <p:cNvPr id="182" name="TextBox 38">
            <a:extLst>
              <a:ext uri="{FF2B5EF4-FFF2-40B4-BE49-F238E27FC236}">
                <a16:creationId xmlns:a16="http://schemas.microsoft.com/office/drawing/2014/main" id="{EA6BEE27-13DF-436E-B486-EB7A0BC38415}"/>
              </a:ext>
            </a:extLst>
          </p:cNvPr>
          <p:cNvSpPr txBox="1"/>
          <p:nvPr/>
        </p:nvSpPr>
        <p:spPr>
          <a:xfrm>
            <a:off x="6377015" y="1439129"/>
            <a:ext cx="2072904" cy="51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900">
                <a:solidFill>
                  <a:srgbClr val="14110F"/>
                </a:solidFill>
              </a:rPr>
              <a:t>Customer Relationship Management</a:t>
            </a:r>
          </a:p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900">
                <a:solidFill>
                  <a:srgbClr val="14110F"/>
                </a:solidFill>
              </a:rPr>
              <a:t>CONCERTO is used by sales to monitor their activity towards customers. </a:t>
            </a:r>
          </a:p>
        </p:txBody>
      </p:sp>
      <p:sp>
        <p:nvSpPr>
          <p:cNvPr id="183" name="TextBox 39">
            <a:extLst>
              <a:ext uri="{FF2B5EF4-FFF2-40B4-BE49-F238E27FC236}">
                <a16:creationId xmlns:a16="http://schemas.microsoft.com/office/drawing/2014/main" id="{0659852E-AAEE-41CC-99CF-60EE2518DFA8}"/>
              </a:ext>
            </a:extLst>
          </p:cNvPr>
          <p:cNvSpPr txBox="1"/>
          <p:nvPr/>
        </p:nvSpPr>
        <p:spPr>
          <a:xfrm>
            <a:off x="6339176" y="2452473"/>
            <a:ext cx="1651612" cy="19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spc="36">
                <a:solidFill>
                  <a:srgbClr val="142740"/>
                </a:solidFill>
              </a:rPr>
              <a:t>MDM</a:t>
            </a:r>
          </a:p>
        </p:txBody>
      </p:sp>
      <p:sp>
        <p:nvSpPr>
          <p:cNvPr id="184" name="TextBox 40">
            <a:extLst>
              <a:ext uri="{FF2B5EF4-FFF2-40B4-BE49-F238E27FC236}">
                <a16:creationId xmlns:a16="http://schemas.microsoft.com/office/drawing/2014/main" id="{CD16408F-4F16-4359-A61B-0EB5EC7197CE}"/>
              </a:ext>
            </a:extLst>
          </p:cNvPr>
          <p:cNvSpPr txBox="1"/>
          <p:nvPr/>
        </p:nvSpPr>
        <p:spPr>
          <a:xfrm>
            <a:off x="6339176" y="2768263"/>
            <a:ext cx="2276173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900">
                <a:solidFill>
                  <a:srgbClr val="14110F"/>
                </a:solidFill>
              </a:rPr>
              <a:t>Master Data Management</a:t>
            </a:r>
          </a:p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900">
                <a:solidFill>
                  <a:srgbClr val="14110F"/>
                </a:solidFill>
              </a:rPr>
              <a:t>MOÏRA manages referential data (UN/</a:t>
            </a:r>
            <a:r>
              <a:rPr lang="en-US" sz="900" err="1">
                <a:solidFill>
                  <a:srgbClr val="14110F"/>
                </a:solidFill>
              </a:rPr>
              <a:t>Locode</a:t>
            </a:r>
            <a:r>
              <a:rPr lang="en-US" sz="900">
                <a:solidFill>
                  <a:srgbClr val="14110F"/>
                </a:solidFill>
              </a:rPr>
              <a:t>, Container types, HCC*...)</a:t>
            </a:r>
          </a:p>
        </p:txBody>
      </p:sp>
      <p:sp>
        <p:nvSpPr>
          <p:cNvPr id="185" name="TextBox 41">
            <a:extLst>
              <a:ext uri="{FF2B5EF4-FFF2-40B4-BE49-F238E27FC236}">
                <a16:creationId xmlns:a16="http://schemas.microsoft.com/office/drawing/2014/main" id="{5F16A09A-9264-49AB-A07E-296124506091}"/>
              </a:ext>
            </a:extLst>
          </p:cNvPr>
          <p:cNvSpPr txBox="1"/>
          <p:nvPr/>
        </p:nvSpPr>
        <p:spPr>
          <a:xfrm>
            <a:off x="6863952" y="3682035"/>
            <a:ext cx="1651612" cy="19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spc="36">
                <a:solidFill>
                  <a:srgbClr val="142740"/>
                </a:solidFill>
              </a:rPr>
              <a:t>EXT</a:t>
            </a:r>
          </a:p>
        </p:txBody>
      </p:sp>
      <p:sp>
        <p:nvSpPr>
          <p:cNvPr id="186" name="TextBox 42">
            <a:extLst>
              <a:ext uri="{FF2B5EF4-FFF2-40B4-BE49-F238E27FC236}">
                <a16:creationId xmlns:a16="http://schemas.microsoft.com/office/drawing/2014/main" id="{2A353C80-DE51-4260-BD9B-4B447C34A6A2}"/>
              </a:ext>
            </a:extLst>
          </p:cNvPr>
          <p:cNvSpPr txBox="1"/>
          <p:nvPr/>
        </p:nvSpPr>
        <p:spPr>
          <a:xfrm>
            <a:off x="6849437" y="3929205"/>
            <a:ext cx="1765912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900">
                <a:solidFill>
                  <a:srgbClr val="14110F"/>
                </a:solidFill>
              </a:rPr>
              <a:t>All the external </a:t>
            </a:r>
            <a:r>
              <a:rPr lang="en-US" sz="900" err="1">
                <a:solidFill>
                  <a:srgbClr val="14110F"/>
                </a:solidFill>
              </a:rPr>
              <a:t>softwares</a:t>
            </a:r>
            <a:r>
              <a:rPr lang="en-US" sz="900">
                <a:solidFill>
                  <a:srgbClr val="14110F"/>
                </a:solidFill>
              </a:rPr>
              <a:t> that enrich our transport data. </a:t>
            </a:r>
          </a:p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900" err="1">
                <a:solidFill>
                  <a:srgbClr val="50593D"/>
                </a:solidFill>
              </a:rPr>
              <a:t>eg</a:t>
            </a:r>
            <a:r>
              <a:rPr lang="en-US" sz="900">
                <a:solidFill>
                  <a:srgbClr val="50593D"/>
                </a:solidFill>
              </a:rPr>
              <a:t>: </a:t>
            </a:r>
            <a:r>
              <a:rPr lang="en-US" sz="900" err="1">
                <a:solidFill>
                  <a:srgbClr val="50593D"/>
                </a:solidFill>
              </a:rPr>
              <a:t>EcoTransit</a:t>
            </a:r>
            <a:endParaRPr lang="en-US" sz="900">
              <a:solidFill>
                <a:srgbClr val="50593D"/>
              </a:solidFill>
            </a:endParaRPr>
          </a:p>
        </p:txBody>
      </p:sp>
      <p:sp>
        <p:nvSpPr>
          <p:cNvPr id="187" name="TextBox 43">
            <a:extLst>
              <a:ext uri="{FF2B5EF4-FFF2-40B4-BE49-F238E27FC236}">
                <a16:creationId xmlns:a16="http://schemas.microsoft.com/office/drawing/2014/main" id="{9712D5B4-B83D-4322-B243-4BB0722D3BCF}"/>
              </a:ext>
            </a:extLst>
          </p:cNvPr>
          <p:cNvSpPr txBox="1"/>
          <p:nvPr/>
        </p:nvSpPr>
        <p:spPr>
          <a:xfrm>
            <a:off x="2307377" y="2539196"/>
            <a:ext cx="1651612" cy="19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spc="36">
                <a:solidFill>
                  <a:srgbClr val="142740"/>
                </a:solidFill>
              </a:rPr>
              <a:t>LINK</a:t>
            </a:r>
          </a:p>
        </p:txBody>
      </p:sp>
      <p:sp>
        <p:nvSpPr>
          <p:cNvPr id="188" name="TextBox 44">
            <a:extLst>
              <a:ext uri="{FF2B5EF4-FFF2-40B4-BE49-F238E27FC236}">
                <a16:creationId xmlns:a16="http://schemas.microsoft.com/office/drawing/2014/main" id="{07F51EAF-981D-450F-9C30-114E96B95A17}"/>
              </a:ext>
            </a:extLst>
          </p:cNvPr>
          <p:cNvSpPr txBox="1"/>
          <p:nvPr/>
        </p:nvSpPr>
        <p:spPr>
          <a:xfrm>
            <a:off x="2307377" y="2854985"/>
            <a:ext cx="1651612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900">
                <a:solidFill>
                  <a:srgbClr val="14110F"/>
                </a:solidFill>
              </a:rPr>
              <a:t>Tracking tool, connecting TMS jobfiles, interfacing EDIs, ... 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144D071-5574-47F3-AD6E-6B9236B636EB}"/>
              </a:ext>
            </a:extLst>
          </p:cNvPr>
          <p:cNvGrpSpPr/>
          <p:nvPr/>
        </p:nvGrpSpPr>
        <p:grpSpPr>
          <a:xfrm>
            <a:off x="4909536" y="1003785"/>
            <a:ext cx="1205221" cy="990687"/>
            <a:chOff x="5021676" y="3094837"/>
            <a:chExt cx="1492592" cy="1282696"/>
          </a:xfrm>
        </p:grpSpPr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8728727A-1BC1-4137-8BD9-C9D15A5A4769}"/>
                </a:ext>
              </a:extLst>
            </p:cNvPr>
            <p:cNvSpPr/>
            <p:nvPr/>
          </p:nvSpPr>
          <p:spPr>
            <a:xfrm>
              <a:off x="5021676" y="3094837"/>
              <a:ext cx="1492592" cy="1282696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</p:sp>
        <p:pic>
          <p:nvPicPr>
            <p:cNvPr id="173" name="Picture 28">
              <a:extLst>
                <a:ext uri="{FF2B5EF4-FFF2-40B4-BE49-F238E27FC236}">
                  <a16:creationId xmlns:a16="http://schemas.microsoft.com/office/drawing/2014/main" id="{1058A347-6C0A-4517-AF85-9A112B03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65035" y="3274000"/>
              <a:ext cx="1005874" cy="924370"/>
            </a:xfrm>
            <a:prstGeom prst="rect">
              <a:avLst/>
            </a:prstGeom>
          </p:spPr>
        </p:pic>
        <p:sp>
          <p:nvSpPr>
            <p:cNvPr id="190" name="TextBox 46">
              <a:extLst>
                <a:ext uri="{FF2B5EF4-FFF2-40B4-BE49-F238E27FC236}">
                  <a16:creationId xmlns:a16="http://schemas.microsoft.com/office/drawing/2014/main" id="{342D14EA-4356-4D33-AC94-CD92598AB5BD}"/>
                </a:ext>
              </a:extLst>
            </p:cNvPr>
            <p:cNvSpPr txBox="1"/>
            <p:nvPr/>
          </p:nvSpPr>
          <p:spPr>
            <a:xfrm>
              <a:off x="5415279" y="4172535"/>
              <a:ext cx="708121" cy="137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39"/>
                </a:lnSpc>
                <a:spcBef>
                  <a:spcPct val="0"/>
                </a:spcBef>
              </a:pPr>
              <a:r>
                <a:rPr lang="en-US" sz="671" spc="13">
                  <a:solidFill>
                    <a:srgbClr val="737373"/>
                  </a:solidFill>
                </a:rPr>
                <a:t>CONCERTO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8224D1F-B92C-4D90-8C4B-B62381226774}"/>
              </a:ext>
            </a:extLst>
          </p:cNvPr>
          <p:cNvGrpSpPr/>
          <p:nvPr/>
        </p:nvGrpSpPr>
        <p:grpSpPr>
          <a:xfrm>
            <a:off x="4909535" y="2488056"/>
            <a:ext cx="1205221" cy="990687"/>
            <a:chOff x="6186963" y="2065834"/>
            <a:chExt cx="1105064" cy="949664"/>
          </a:xfrm>
        </p:grpSpPr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E86ECF97-831D-4FEB-B0AC-9BA605F0001A}"/>
                </a:ext>
              </a:extLst>
            </p:cNvPr>
            <p:cNvSpPr/>
            <p:nvPr/>
          </p:nvSpPr>
          <p:spPr>
            <a:xfrm>
              <a:off x="6186963" y="2065834"/>
              <a:ext cx="1105064" cy="949664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</p:sp>
        <p:pic>
          <p:nvPicPr>
            <p:cNvPr id="171" name="Picture 26">
              <a:extLst>
                <a:ext uri="{FF2B5EF4-FFF2-40B4-BE49-F238E27FC236}">
                  <a16:creationId xmlns:a16="http://schemas.microsoft.com/office/drawing/2014/main" id="{377E11B4-97A5-43BD-8E48-53493F8B0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442410" y="2200332"/>
              <a:ext cx="594170" cy="621849"/>
            </a:xfrm>
            <a:prstGeom prst="rect">
              <a:avLst/>
            </a:prstGeom>
          </p:spPr>
        </p:pic>
        <p:sp>
          <p:nvSpPr>
            <p:cNvPr id="191" name="TextBox 47">
              <a:extLst>
                <a:ext uri="{FF2B5EF4-FFF2-40B4-BE49-F238E27FC236}">
                  <a16:creationId xmlns:a16="http://schemas.microsoft.com/office/drawing/2014/main" id="{0FFD4956-6E78-44F5-A1B3-D0A785D3DEBC}"/>
                </a:ext>
              </a:extLst>
            </p:cNvPr>
            <p:cNvSpPr txBox="1"/>
            <p:nvPr/>
          </p:nvSpPr>
          <p:spPr>
            <a:xfrm>
              <a:off x="6419097" y="2841653"/>
              <a:ext cx="624087" cy="10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9"/>
                </a:lnSpc>
                <a:spcBef>
                  <a:spcPct val="0"/>
                </a:spcBef>
              </a:pPr>
              <a:r>
                <a:rPr lang="en-US" sz="671" spc="13">
                  <a:solidFill>
                    <a:srgbClr val="737373"/>
                  </a:solidFill>
                </a:rPr>
                <a:t>MOÏRA</a:t>
              </a:r>
            </a:p>
          </p:txBody>
        </p:sp>
      </p:grpSp>
      <p:sp>
        <p:nvSpPr>
          <p:cNvPr id="192" name="TextBox 48">
            <a:extLst>
              <a:ext uri="{FF2B5EF4-FFF2-40B4-BE49-F238E27FC236}">
                <a16:creationId xmlns:a16="http://schemas.microsoft.com/office/drawing/2014/main" id="{76A59234-F276-4A1D-90A4-0B483CB36DC4}"/>
              </a:ext>
            </a:extLst>
          </p:cNvPr>
          <p:cNvSpPr txBox="1"/>
          <p:nvPr/>
        </p:nvSpPr>
        <p:spPr>
          <a:xfrm>
            <a:off x="341650" y="4680580"/>
            <a:ext cx="1305306" cy="10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9"/>
              </a:lnSpc>
              <a:spcBef>
                <a:spcPct val="0"/>
              </a:spcBef>
            </a:pPr>
            <a:r>
              <a:rPr lang="en-US" sz="671" spc="13">
                <a:solidFill>
                  <a:srgbClr val="737373"/>
                </a:solidFill>
              </a:rPr>
              <a:t>*Harmonised Charge Codes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02C5C96-30DE-4B4A-9FB9-974074863856}"/>
              </a:ext>
            </a:extLst>
          </p:cNvPr>
          <p:cNvGrpSpPr/>
          <p:nvPr/>
        </p:nvGrpSpPr>
        <p:grpSpPr>
          <a:xfrm>
            <a:off x="474395" y="885053"/>
            <a:ext cx="1660546" cy="1447232"/>
            <a:chOff x="4597570" y="1502528"/>
            <a:chExt cx="1660546" cy="1447232"/>
          </a:xfrm>
        </p:grpSpPr>
        <p:sp>
          <p:nvSpPr>
            <p:cNvPr id="153" name="Freeform 3">
              <a:extLst>
                <a:ext uri="{FF2B5EF4-FFF2-40B4-BE49-F238E27FC236}">
                  <a16:creationId xmlns:a16="http://schemas.microsoft.com/office/drawing/2014/main" id="{20AA5EF3-3344-429C-A09F-97C2D31D34A4}"/>
                </a:ext>
              </a:extLst>
            </p:cNvPr>
            <p:cNvSpPr/>
            <p:nvPr/>
          </p:nvSpPr>
          <p:spPr>
            <a:xfrm>
              <a:off x="4597570" y="1522728"/>
              <a:ext cx="1660546" cy="1427032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</p:sp>
        <p:grpSp>
          <p:nvGrpSpPr>
            <p:cNvPr id="174" name="Group 29">
              <a:extLst>
                <a:ext uri="{FF2B5EF4-FFF2-40B4-BE49-F238E27FC236}">
                  <a16:creationId xmlns:a16="http://schemas.microsoft.com/office/drawing/2014/main" id="{788BA422-C0F4-415F-9870-60682D593D4C}"/>
                </a:ext>
              </a:extLst>
            </p:cNvPr>
            <p:cNvGrpSpPr/>
            <p:nvPr/>
          </p:nvGrpSpPr>
          <p:grpSpPr>
            <a:xfrm>
              <a:off x="5182387" y="1502528"/>
              <a:ext cx="490912" cy="596647"/>
              <a:chOff x="0" y="-142875"/>
              <a:chExt cx="1309098" cy="1591058"/>
            </a:xfrm>
          </p:grpSpPr>
          <p:pic>
            <p:nvPicPr>
              <p:cNvPr id="175" name="Picture 30">
                <a:extLst>
                  <a:ext uri="{FF2B5EF4-FFF2-40B4-BE49-F238E27FC236}">
                    <a16:creationId xmlns:a16="http://schemas.microsoft.com/office/drawing/2014/main" id="{5EB60E60-0B02-4EB9-9CD4-FD2460F18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39085"/>
                <a:ext cx="1309098" cy="1309098"/>
              </a:xfrm>
              <a:prstGeom prst="rect">
                <a:avLst/>
              </a:prstGeom>
            </p:spPr>
          </p:pic>
          <p:sp>
            <p:nvSpPr>
              <p:cNvPr id="176" name="TextBox 31">
                <a:extLst>
                  <a:ext uri="{FF2B5EF4-FFF2-40B4-BE49-F238E27FC236}">
                    <a16:creationId xmlns:a16="http://schemas.microsoft.com/office/drawing/2014/main" id="{C9E11EB2-BE98-4914-8CEE-A13374B662B0}"/>
                  </a:ext>
                </a:extLst>
              </p:cNvPr>
              <p:cNvSpPr txBox="1"/>
              <p:nvPr/>
            </p:nvSpPr>
            <p:spPr>
              <a:xfrm>
                <a:off x="513080" y="-142875"/>
                <a:ext cx="593872" cy="15894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5058"/>
                  </a:lnSpc>
                </a:pPr>
                <a:r>
                  <a:rPr lang="en-US" sz="3613" spc="108">
                    <a:solidFill>
                      <a:srgbClr val="59595B"/>
                    </a:solidFill>
                    <a:latin typeface="Garet"/>
                  </a:rPr>
                  <a:t>1</a:t>
                </a:r>
              </a:p>
            </p:txBody>
          </p:sp>
          <p:sp>
            <p:nvSpPr>
              <p:cNvPr id="177" name="TextBox 32">
                <a:extLst>
                  <a:ext uri="{FF2B5EF4-FFF2-40B4-BE49-F238E27FC236}">
                    <a16:creationId xmlns:a16="http://schemas.microsoft.com/office/drawing/2014/main" id="{857E0446-23D8-46CD-8DE7-28E445CA0769}"/>
                  </a:ext>
                </a:extLst>
              </p:cNvPr>
              <p:cNvSpPr txBox="1"/>
              <p:nvPr/>
            </p:nvSpPr>
            <p:spPr>
              <a:xfrm>
                <a:off x="168459" y="292962"/>
                <a:ext cx="593872" cy="99958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217"/>
                  </a:lnSpc>
                </a:pPr>
                <a:r>
                  <a:rPr lang="en-US" sz="2298" spc="69">
                    <a:solidFill>
                      <a:srgbClr val="FFFFFF"/>
                    </a:solidFill>
                    <a:latin typeface="Maven Pro Regular Bold"/>
                  </a:rPr>
                  <a:t>C</a:t>
                </a:r>
              </a:p>
            </p:txBody>
          </p:sp>
        </p:grpSp>
        <p:sp>
          <p:nvSpPr>
            <p:cNvPr id="189" name="TextBox 45">
              <a:extLst>
                <a:ext uri="{FF2B5EF4-FFF2-40B4-BE49-F238E27FC236}">
                  <a16:creationId xmlns:a16="http://schemas.microsoft.com/office/drawing/2014/main" id="{8B0FAC49-8B46-406B-985F-9D9D1072A6D7}"/>
                </a:ext>
              </a:extLst>
            </p:cNvPr>
            <p:cNvSpPr txBox="1"/>
            <p:nvPr/>
          </p:nvSpPr>
          <p:spPr>
            <a:xfrm>
              <a:off x="5070837" y="2182561"/>
              <a:ext cx="714011" cy="130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4"/>
                </a:lnSpc>
                <a:spcBef>
                  <a:spcPct val="0"/>
                </a:spcBef>
              </a:pPr>
              <a:r>
                <a:rPr lang="en-US" sz="767" spc="15">
                  <a:solidFill>
                    <a:srgbClr val="737373"/>
                  </a:solidFill>
                </a:rPr>
                <a:t>CARGOWISE</a:t>
              </a:r>
            </a:p>
          </p:txBody>
        </p:sp>
        <p:pic>
          <p:nvPicPr>
            <p:cNvPr id="193" name="Picture 49">
              <a:extLst>
                <a:ext uri="{FF2B5EF4-FFF2-40B4-BE49-F238E27FC236}">
                  <a16:creationId xmlns:a16="http://schemas.microsoft.com/office/drawing/2014/main" id="{D218F72C-8264-4475-99AD-99ECCC40D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540" t="8748" r="16537" b="20362"/>
            <a:stretch>
              <a:fillRect/>
            </a:stretch>
          </p:blipFill>
          <p:spPr>
            <a:xfrm>
              <a:off x="5019172" y="2414117"/>
              <a:ext cx="319995" cy="258158"/>
            </a:xfrm>
            <a:prstGeom prst="rect">
              <a:avLst/>
            </a:prstGeom>
          </p:spPr>
        </p:pic>
        <p:pic>
          <p:nvPicPr>
            <p:cNvPr id="194" name="Picture 50">
              <a:extLst>
                <a:ext uri="{FF2B5EF4-FFF2-40B4-BE49-F238E27FC236}">
                  <a16:creationId xmlns:a16="http://schemas.microsoft.com/office/drawing/2014/main" id="{31A463CB-8361-4819-8CA9-FE371048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5494951" y="2399944"/>
              <a:ext cx="359238" cy="312670"/>
            </a:xfrm>
            <a:prstGeom prst="rect">
              <a:avLst/>
            </a:prstGeom>
          </p:spPr>
        </p:pic>
        <p:sp>
          <p:nvSpPr>
            <p:cNvPr id="195" name="TextBox 51">
              <a:extLst>
                <a:ext uri="{FF2B5EF4-FFF2-40B4-BE49-F238E27FC236}">
                  <a16:creationId xmlns:a16="http://schemas.microsoft.com/office/drawing/2014/main" id="{920A06CD-75AA-4A44-BEDF-8514BF710BA1}"/>
                </a:ext>
              </a:extLst>
            </p:cNvPr>
            <p:cNvSpPr txBox="1"/>
            <p:nvPr/>
          </p:nvSpPr>
          <p:spPr>
            <a:xfrm>
              <a:off x="4937199" y="2689993"/>
              <a:ext cx="483941" cy="119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9"/>
                </a:lnSpc>
                <a:spcBef>
                  <a:spcPct val="0"/>
                </a:spcBef>
              </a:pPr>
              <a:r>
                <a:rPr lang="en-US" sz="721" spc="14">
                  <a:solidFill>
                    <a:srgbClr val="737373"/>
                  </a:solidFill>
                </a:rPr>
                <a:t>MERCURE</a:t>
              </a:r>
            </a:p>
          </p:txBody>
        </p:sp>
        <p:sp>
          <p:nvSpPr>
            <p:cNvPr id="196" name="TextBox 52">
              <a:extLst>
                <a:ext uri="{FF2B5EF4-FFF2-40B4-BE49-F238E27FC236}">
                  <a16:creationId xmlns:a16="http://schemas.microsoft.com/office/drawing/2014/main" id="{C7564300-91C6-4A05-A605-C888D7CD31C2}"/>
                </a:ext>
              </a:extLst>
            </p:cNvPr>
            <p:cNvSpPr txBox="1"/>
            <p:nvPr/>
          </p:nvSpPr>
          <p:spPr>
            <a:xfrm>
              <a:off x="5444071" y="2689993"/>
              <a:ext cx="483941" cy="119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9"/>
                </a:lnSpc>
                <a:spcBef>
                  <a:spcPct val="0"/>
                </a:spcBef>
              </a:pPr>
              <a:r>
                <a:rPr lang="en-US" sz="721" spc="14">
                  <a:solidFill>
                    <a:srgbClr val="737373"/>
                  </a:solidFill>
                </a:rPr>
                <a:t>PEGASE</a:t>
              </a:r>
            </a:p>
          </p:txBody>
        </p:sp>
      </p:grpSp>
      <p:sp>
        <p:nvSpPr>
          <p:cNvPr id="197" name="TextBox 43">
            <a:extLst>
              <a:ext uri="{FF2B5EF4-FFF2-40B4-BE49-F238E27FC236}">
                <a16:creationId xmlns:a16="http://schemas.microsoft.com/office/drawing/2014/main" id="{C01FE9F0-EA09-4C68-97AD-907BC44840FE}"/>
              </a:ext>
            </a:extLst>
          </p:cNvPr>
          <p:cNvSpPr txBox="1"/>
          <p:nvPr/>
        </p:nvSpPr>
        <p:spPr>
          <a:xfrm>
            <a:off x="1779723" y="3741036"/>
            <a:ext cx="1013468" cy="198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spc="36">
                <a:solidFill>
                  <a:srgbClr val="142740"/>
                </a:solidFill>
              </a:rPr>
              <a:t>DMP</a:t>
            </a:r>
          </a:p>
        </p:txBody>
      </p:sp>
      <p:sp>
        <p:nvSpPr>
          <p:cNvPr id="198" name="TextBox 44">
            <a:extLst>
              <a:ext uri="{FF2B5EF4-FFF2-40B4-BE49-F238E27FC236}">
                <a16:creationId xmlns:a16="http://schemas.microsoft.com/office/drawing/2014/main" id="{FF3B353D-1FF6-4382-887E-7F003727B336}"/>
              </a:ext>
            </a:extLst>
          </p:cNvPr>
          <p:cNvSpPr txBox="1"/>
          <p:nvPr/>
        </p:nvSpPr>
        <p:spPr>
          <a:xfrm>
            <a:off x="1804837" y="3995683"/>
            <a:ext cx="1013468" cy="160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900">
                <a:solidFill>
                  <a:srgbClr val="14110F"/>
                </a:solidFill>
              </a:rPr>
              <a:t>Quotation tool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0ECB29D-51DB-4CDD-9872-6226A31E4851}"/>
              </a:ext>
            </a:extLst>
          </p:cNvPr>
          <p:cNvGrpSpPr/>
          <p:nvPr/>
        </p:nvGrpSpPr>
        <p:grpSpPr>
          <a:xfrm>
            <a:off x="977447" y="3761039"/>
            <a:ext cx="716322" cy="594021"/>
            <a:chOff x="7035338" y="573621"/>
            <a:chExt cx="1105064" cy="949664"/>
          </a:xfrm>
        </p:grpSpPr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192BB704-2D2E-4973-BD03-1F403DB383E2}"/>
                </a:ext>
              </a:extLst>
            </p:cNvPr>
            <p:cNvSpPr/>
            <p:nvPr/>
          </p:nvSpPr>
          <p:spPr>
            <a:xfrm>
              <a:off x="7035338" y="573621"/>
              <a:ext cx="1105064" cy="949664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</p:sp>
        <p:sp>
          <p:nvSpPr>
            <p:cNvPr id="201" name="TextBox 47">
              <a:extLst>
                <a:ext uri="{FF2B5EF4-FFF2-40B4-BE49-F238E27FC236}">
                  <a16:creationId xmlns:a16="http://schemas.microsoft.com/office/drawing/2014/main" id="{B9485C88-7D1B-4901-943E-1C5E9D693734}"/>
                </a:ext>
              </a:extLst>
            </p:cNvPr>
            <p:cNvSpPr txBox="1"/>
            <p:nvPr/>
          </p:nvSpPr>
          <p:spPr>
            <a:xfrm>
              <a:off x="7284613" y="1310091"/>
              <a:ext cx="624087" cy="10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9"/>
                </a:lnSpc>
                <a:spcBef>
                  <a:spcPct val="0"/>
                </a:spcBef>
              </a:pPr>
              <a:r>
                <a:rPr lang="en-US" sz="671" spc="13">
                  <a:solidFill>
                    <a:srgbClr val="737373"/>
                  </a:solidFill>
                </a:rPr>
                <a:t>DMP</a:t>
              </a: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8264E4B-BE39-4E39-AF15-02B44D72C2D1}"/>
                </a:ext>
              </a:extLst>
            </p:cNvPr>
            <p:cNvGrpSpPr/>
            <p:nvPr/>
          </p:nvGrpSpPr>
          <p:grpSpPr>
            <a:xfrm>
              <a:off x="7311228" y="678264"/>
              <a:ext cx="553164" cy="552644"/>
              <a:chOff x="8393910" y="1246604"/>
              <a:chExt cx="553164" cy="552644"/>
            </a:xfrm>
          </p:grpSpPr>
          <p:sp>
            <p:nvSpPr>
              <p:cNvPr id="203" name="Oval 8">
                <a:extLst>
                  <a:ext uri="{FF2B5EF4-FFF2-40B4-BE49-F238E27FC236}">
                    <a16:creationId xmlns:a16="http://schemas.microsoft.com/office/drawing/2014/main" id="{71E4EBCB-EF47-40B8-8786-AD3C19A1794F}"/>
                  </a:ext>
                </a:extLst>
              </p:cNvPr>
              <p:cNvSpPr/>
              <p:nvPr/>
            </p:nvSpPr>
            <p:spPr>
              <a:xfrm>
                <a:off x="8393910" y="1246604"/>
                <a:ext cx="553164" cy="552644"/>
              </a:xfrm>
              <a:prstGeom prst="ellipse">
                <a:avLst/>
              </a:prstGeom>
              <a:solidFill>
                <a:srgbClr val="2E4F92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204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A42E83FF-56EF-4D72-9456-AB1FE8C6A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7772" y="1339827"/>
                <a:ext cx="365441" cy="366198"/>
              </a:xfrm>
              <a:prstGeom prst="rect">
                <a:avLst/>
              </a:prstGeom>
              <a:solidFill>
                <a:srgbClr val="2E4F92"/>
              </a:solidFill>
            </p:spPr>
          </p:pic>
        </p:grp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40CBD04-5CB9-4C32-90CD-867CB2E84C84}"/>
              </a:ext>
            </a:extLst>
          </p:cNvPr>
          <p:cNvGrpSpPr/>
          <p:nvPr/>
        </p:nvGrpSpPr>
        <p:grpSpPr>
          <a:xfrm>
            <a:off x="3194290" y="3781326"/>
            <a:ext cx="716322" cy="594021"/>
            <a:chOff x="3313214" y="3761038"/>
            <a:chExt cx="716322" cy="594021"/>
          </a:xfrm>
        </p:grpSpPr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44632A20-02A8-45C3-A946-4338ECAF1F34}"/>
                </a:ext>
              </a:extLst>
            </p:cNvPr>
            <p:cNvSpPr/>
            <p:nvPr/>
          </p:nvSpPr>
          <p:spPr>
            <a:xfrm>
              <a:off x="3313214" y="3761038"/>
              <a:ext cx="716322" cy="594021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</p:sp>
        <p:pic>
          <p:nvPicPr>
            <p:cNvPr id="211" name="Picture 6">
              <a:extLst>
                <a:ext uri="{FF2B5EF4-FFF2-40B4-BE49-F238E27FC236}">
                  <a16:creationId xmlns:a16="http://schemas.microsoft.com/office/drawing/2014/main" id="{9A49576B-AAC3-43B8-B482-54A91340E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353" y="3961656"/>
              <a:ext cx="459259" cy="193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2" name="TextBox 41">
            <a:extLst>
              <a:ext uri="{FF2B5EF4-FFF2-40B4-BE49-F238E27FC236}">
                <a16:creationId xmlns:a16="http://schemas.microsoft.com/office/drawing/2014/main" id="{C5B238B1-2D52-4AFA-964A-110DE54A7A77}"/>
              </a:ext>
            </a:extLst>
          </p:cNvPr>
          <p:cNvSpPr txBox="1"/>
          <p:nvPr/>
        </p:nvSpPr>
        <p:spPr>
          <a:xfrm>
            <a:off x="3958989" y="3635439"/>
            <a:ext cx="1651612" cy="19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spc="36">
                <a:solidFill>
                  <a:srgbClr val="142740"/>
                </a:solidFill>
              </a:rPr>
              <a:t>TOM</a:t>
            </a:r>
          </a:p>
        </p:txBody>
      </p:sp>
      <p:sp>
        <p:nvSpPr>
          <p:cNvPr id="213" name="TextBox 42">
            <a:extLst>
              <a:ext uri="{FF2B5EF4-FFF2-40B4-BE49-F238E27FC236}">
                <a16:creationId xmlns:a16="http://schemas.microsoft.com/office/drawing/2014/main" id="{19D436DE-AA4B-47F7-A8C6-225C6E4C7DAE}"/>
              </a:ext>
            </a:extLst>
          </p:cNvPr>
          <p:cNvSpPr txBox="1"/>
          <p:nvPr/>
        </p:nvSpPr>
        <p:spPr>
          <a:xfrm>
            <a:off x="3958989" y="3890920"/>
            <a:ext cx="1765912" cy="51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900">
                <a:solidFill>
                  <a:srgbClr val="14110F"/>
                </a:solidFill>
              </a:rPr>
              <a:t>“Transport Order Management”</a:t>
            </a:r>
          </a:p>
          <a:p>
            <a:pPr>
              <a:lnSpc>
                <a:spcPts val="1400"/>
              </a:lnSpc>
            </a:pPr>
            <a:r>
              <a:rPr lang="en-US" sz="900">
                <a:solidFill>
                  <a:srgbClr val="14110F"/>
                </a:solidFill>
              </a:rPr>
              <a:t>Optimizing Shipment</a:t>
            </a:r>
          </a:p>
          <a:p>
            <a:pPr>
              <a:lnSpc>
                <a:spcPts val="1400"/>
              </a:lnSpc>
            </a:pPr>
            <a:r>
              <a:rPr lang="en-US" sz="900">
                <a:solidFill>
                  <a:srgbClr val="14110F"/>
                </a:solidFill>
              </a:rPr>
              <a:t>BUS</a:t>
            </a:r>
            <a:endParaRPr lang="en-US" sz="900">
              <a:solidFill>
                <a:srgbClr val="5059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72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97" grpId="0"/>
      <p:bldP spid="198" grpId="0"/>
      <p:bldP spid="212" grpId="0"/>
      <p:bldP spid="2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18.05.15"/>
  <p:tag name="AS_TITLE" val="Aspose.Slides for .NET 4.0 Client Profile"/>
  <p:tag name="AS_VERSION" val="18.5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theme/theme1.xml><?xml version="1.0" encoding="utf-8"?>
<a:theme xmlns:a="http://schemas.openxmlformats.org/drawingml/2006/main" name="2021_Bolloré Logistics PPT Template EN_Landscape">
  <a:themeElements>
    <a:clrScheme name="Custom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B4641"/>
      </a:accent1>
      <a:accent2>
        <a:srgbClr val="3A75C4"/>
      </a:accent2>
      <a:accent3>
        <a:srgbClr val="F5AE9F"/>
      </a:accent3>
      <a:accent4>
        <a:srgbClr val="4E4F54"/>
      </a:accent4>
      <a:accent5>
        <a:srgbClr val="C8D3D9"/>
      </a:accent5>
      <a:accent6>
        <a:srgbClr val="9FB5E1"/>
      </a:accent6>
      <a:hlink>
        <a:srgbClr val="FFFFFF"/>
      </a:hlink>
      <a:folHlink>
        <a:srgbClr val="800080"/>
      </a:folHlink>
    </a:clrScheme>
    <a:fontScheme name="Office Classique 2">
      <a:majorFont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/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1_Bolloré Logistics HIT! PPT Template EN_Landscape" id="{80D750CF-D11D-49FA-9864-E90877B3EF09}" vid="{7A7A5FAF-33C4-46DB-942F-B50AB6122916}"/>
    </a:ext>
  </a:extLst>
</a:theme>
</file>

<file path=ppt/theme/theme2.xml><?xml version="1.0" encoding="utf-8"?>
<a:theme xmlns:a="http://schemas.openxmlformats.org/drawingml/2006/main" name="Template Bartle">
  <a:themeElements>
    <a:clrScheme name="Personnalisé 1">
      <a:dk1>
        <a:srgbClr val="223146"/>
      </a:dk1>
      <a:lt1>
        <a:srgbClr val="FFFFFF"/>
      </a:lt1>
      <a:dk2>
        <a:srgbClr val="3F3F3F"/>
      </a:dk2>
      <a:lt2>
        <a:srgbClr val="F2F2F2"/>
      </a:lt2>
      <a:accent1>
        <a:srgbClr val="223146"/>
      </a:accent1>
      <a:accent2>
        <a:srgbClr val="77C2DC"/>
      </a:accent2>
      <a:accent3>
        <a:srgbClr val="8E9DB0"/>
      </a:accent3>
      <a:accent4>
        <a:srgbClr val="4E4F54"/>
      </a:accent4>
      <a:accent5>
        <a:srgbClr val="C8D3D9"/>
      </a:accent5>
      <a:accent6>
        <a:srgbClr val="9FB5E1"/>
      </a:accent6>
      <a:hlink>
        <a:srgbClr val="6565FF"/>
      </a:hlink>
      <a:folHlink>
        <a:srgbClr val="5F006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4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 anchor="ctr" anchorCtr="0">
        <a:noAutofit/>
      </a:bodyPr>
      <a:lstStyle>
        <a:defPPr marL="216000" indent="-216000" algn="l" defTabSz="823600">
          <a:lnSpc>
            <a:spcPct val="90000"/>
          </a:lnSpc>
          <a:spcBef>
            <a:spcPts val="600"/>
          </a:spcBef>
          <a:spcAft>
            <a:spcPts val="600"/>
          </a:spcAft>
          <a:buClr>
            <a:schemeClr val="accent2"/>
          </a:buClr>
          <a:buSzPct val="100000"/>
          <a:buBlip>
            <a:blip xmlns:r="http://schemas.openxmlformats.org/officeDocument/2006/relationships" r:embed="rId1"/>
          </a:buBlip>
          <a:defRPr sz="1400" b="1" dirty="0" err="1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Arial" panose="020B0604020202020204" pitchFamily="34" charset="0"/>
        <a:cs typeface="Arial" panose="020B0604020202020204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anose="020B0604020202020204" pitchFamily="34" charset="0"/>
        <a:cs typeface="Arial" panose="020B0604020202020204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C4C141C2DEA4D91C3F37DB5B6156E" ma:contentTypeVersion="19" ma:contentTypeDescription="Crée un document." ma:contentTypeScope="" ma:versionID="bedd828168dee17bc40ff9a119b38bf9">
  <xsd:schema xmlns:xsd="http://www.w3.org/2001/XMLSchema" xmlns:xs="http://www.w3.org/2001/XMLSchema" xmlns:p="http://schemas.microsoft.com/office/2006/metadata/properties" xmlns:ns2="ac93ee22-3b1f-43ad-953c-9dac7605e462" xmlns:ns3="74f32005-c7c5-4ddc-80e4-dc3363ea6086" xmlns:ns4="f03d09b0-d0ba-40e7-b311-fdee40c77707" targetNamespace="http://schemas.microsoft.com/office/2006/metadata/properties" ma:root="true" ma:fieldsID="2390287e86c5e9ea86742eaa72019005" ns2:_="" ns3:_="" ns4:_="">
    <xsd:import namespace="ac93ee22-3b1f-43ad-953c-9dac7605e462"/>
    <xsd:import namespace="74f32005-c7c5-4ddc-80e4-dc3363ea6086"/>
    <xsd:import namespace="f03d09b0-d0ba-40e7-b311-fdee40c777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93ee22-3b1f-43ad-953c-9dac7605e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ca8f9cac-600e-4589-83a6-ae50b722a8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f32005-c7c5-4ddc-80e4-dc3363ea6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3d09b0-d0ba-40e7-b311-fdee40c77707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020c370e-9f0c-41f0-803b-5dec27047fd5}" ma:internalName="TaxCatchAll" ma:showField="CatchAllData" ma:web="74f32005-c7c5-4ddc-80e4-dc3363ea60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3d09b0-d0ba-40e7-b311-fdee40c77707" xsi:nil="true"/>
    <lcf76f155ced4ddcb4097134ff3c332f xmlns="ac93ee22-3b1f-43ad-953c-9dac7605e46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5B6FF57-B4A3-4EF8-9BC6-B52E3C9D9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76FCA7-CAC4-4E9C-8C61-093B2F8F22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93ee22-3b1f-43ad-953c-9dac7605e462"/>
    <ds:schemaRef ds:uri="74f32005-c7c5-4ddc-80e4-dc3363ea6086"/>
    <ds:schemaRef ds:uri="f03d09b0-d0ba-40e7-b311-fdee40c777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7B6323-215A-4070-BB13-DF00F092C600}">
  <ds:schemaRefs>
    <ds:schemaRef ds:uri="http://purl.org/dc/terms/"/>
    <ds:schemaRef ds:uri="http://schemas.microsoft.com/office/infopath/2007/PartnerControls"/>
    <ds:schemaRef ds:uri="f03d09b0-d0ba-40e7-b311-fdee40c77707"/>
    <ds:schemaRef ds:uri="http://schemas.microsoft.com/office/2006/documentManagement/types"/>
    <ds:schemaRef ds:uri="74f32005-c7c5-4ddc-80e4-dc3363ea6086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ac93ee22-3b1f-43ad-953c-9dac7605e46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2217</Words>
  <Application>Microsoft Office PowerPoint</Application>
  <PresentationFormat>Affichage à l'écran (16:9)</PresentationFormat>
  <Paragraphs>560</Paragraphs>
  <Slides>24</Slides>
  <Notes>16</Notes>
  <HiddenSlides>2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26" baseType="lpstr">
      <vt:lpstr>2021_Bolloré Logistics PPT Template EN_Landscape</vt:lpstr>
      <vt:lpstr>Template Bartle</vt:lpstr>
      <vt:lpstr>Présentation PowerPoint</vt:lpstr>
      <vt:lpstr>Présentation PowerPoint</vt:lpstr>
      <vt:lpstr>Implementation &amp; Solutions Dept.</vt:lpstr>
      <vt:lpstr>EUROPEAN CBS COMMUNITY</vt:lpstr>
      <vt:lpstr>BI EUROPE</vt:lpstr>
      <vt:lpstr>Présentation PowerPoint</vt:lpstr>
      <vt:lpstr>DIGITAL TRANSFORMATION PROJECTS OVERVIEW</vt:lpstr>
      <vt:lpstr>Présentation PowerPoint</vt:lpstr>
      <vt:lpstr>BUSINESS TOOLS</vt:lpstr>
      <vt:lpstr>BUSINESS TOOLS</vt:lpstr>
      <vt:lpstr>DATABASES</vt:lpstr>
      <vt:lpstr>DATA FLOW</vt:lpstr>
      <vt:lpstr>Présentation PowerPoint</vt:lpstr>
      <vt:lpstr>SHIPMENT CREATION | MAIN INFORMATION CAPTURED</vt:lpstr>
      <vt:lpstr>SHIPMENT CREATION | MAIN INFORMATION CAPTURED</vt:lpstr>
      <vt:lpstr>Présentation PowerPoint</vt:lpstr>
      <vt:lpstr>DATA FLOW</vt:lpstr>
      <vt:lpstr>DATA FLOW</vt:lpstr>
      <vt:lpstr>DATA FLOW</vt:lpstr>
      <vt:lpstr>Présentation PowerPoint</vt:lpstr>
      <vt:lpstr>INFOCENTER / COGNOS PERFORMANCE ISSUES</vt:lpstr>
      <vt:lpstr>INFOCENTER / COGNOS PERFORMANCE ISSUES</vt:lpstr>
      <vt:lpstr>Présentation PowerPoint</vt:lpstr>
      <vt:lpstr>USERS’ VOICE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DESAILLY Florent</dc:creator>
  <cp:lastModifiedBy>DESAILLY Florent</cp:lastModifiedBy>
  <cp:revision>3</cp:revision>
  <dcterms:created xsi:type="dcterms:W3CDTF">2022-01-12T08:56:19Z</dcterms:created>
  <dcterms:modified xsi:type="dcterms:W3CDTF">2024-05-27T08:43:01Z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0x010100E57C4C141C2DEA4D91C3F37DB5B6156E</vt:lpwstr>
  </property>
  <property fmtid="{D5CDD505-2E9C-101B-9397-08002B2CF9AE}" pid="3" name="MediaServiceImageTags">
    <vt:lpwstr/>
  </property>
  <property fmtid="{D5CDD505-2E9C-101B-9397-08002B2CF9AE}" pid="4" name="Order">
    <vt:r8>5000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